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004000" cy="42976800"/>
  <p:notesSz cx="7010400" cy="9296400"/>
  <p:defaultTextStyle>
    <a:defPPr>
      <a:defRPr lang="en-US"/>
    </a:defPPr>
    <a:lvl1pPr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1pPr>
    <a:lvl2pPr marL="441325" indent="-142875"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2pPr>
    <a:lvl3pPr marL="882650" indent="-287338"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3pPr>
    <a:lvl4pPr marL="1325563" indent="-431800"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4pPr>
    <a:lvl5pPr marL="1768475" indent="-576263"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5pPr>
    <a:lvl6pPr marL="2286000" algn="l" defTabSz="914400" rtl="0" eaLnBrk="1" latinLnBrk="0" hangingPunct="1">
      <a:defRPr sz="4200" kern="1200">
        <a:solidFill>
          <a:schemeClr val="tx1"/>
        </a:solidFill>
        <a:latin typeface="Arial" pitchFamily="34" charset="0"/>
        <a:ea typeface="MS PGothic" pitchFamily="34" charset="-128"/>
        <a:cs typeface="+mn-cs"/>
      </a:defRPr>
    </a:lvl6pPr>
    <a:lvl7pPr marL="2743200" algn="l" defTabSz="914400" rtl="0" eaLnBrk="1" latinLnBrk="0" hangingPunct="1">
      <a:defRPr sz="4200" kern="1200">
        <a:solidFill>
          <a:schemeClr val="tx1"/>
        </a:solidFill>
        <a:latin typeface="Arial" pitchFamily="34" charset="0"/>
        <a:ea typeface="MS PGothic" pitchFamily="34" charset="-128"/>
        <a:cs typeface="+mn-cs"/>
      </a:defRPr>
    </a:lvl7pPr>
    <a:lvl8pPr marL="3200400" algn="l" defTabSz="914400" rtl="0" eaLnBrk="1" latinLnBrk="0" hangingPunct="1">
      <a:defRPr sz="4200" kern="1200">
        <a:solidFill>
          <a:schemeClr val="tx1"/>
        </a:solidFill>
        <a:latin typeface="Arial" pitchFamily="34" charset="0"/>
        <a:ea typeface="MS PGothic" pitchFamily="34" charset="-128"/>
        <a:cs typeface="+mn-cs"/>
      </a:defRPr>
    </a:lvl8pPr>
    <a:lvl9pPr marL="3657600" algn="l" defTabSz="914400" rtl="0" eaLnBrk="1" latinLnBrk="0" hangingPunct="1">
      <a:defRPr sz="4200" kern="1200">
        <a:solidFill>
          <a:schemeClr val="tx1"/>
        </a:solidFill>
        <a:latin typeface="Arial" pitchFamily="34" charset="0"/>
        <a:ea typeface="MS PGothic" pitchFamily="34" charset="-128"/>
        <a:cs typeface="+mn-cs"/>
      </a:defRPr>
    </a:lvl9pPr>
  </p:defaultTextStyle>
  <p:extLst>
    <p:ext uri="{EFAFB233-063F-42B5-8137-9DF3F51BA10A}">
      <p15:sldGuideLst xmlns:p15="http://schemas.microsoft.com/office/powerpoint/2012/main">
        <p15:guide id="1" orient="horz" pos="10152" userDrawn="1">
          <p15:clr>
            <a:srgbClr val="A4A3A4"/>
          </p15:clr>
        </p15:guide>
        <p15:guide id="2" pos="59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B24745"/>
    <a:srgbClr val="FFC125"/>
    <a:srgbClr val="FFFFFF"/>
    <a:srgbClr val="029ACB"/>
    <a:srgbClr val="AF4341"/>
    <a:srgbClr val="A35607"/>
    <a:srgbClr val="078774"/>
    <a:srgbClr val="19417E"/>
    <a:srgbClr val="55A0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0293" autoAdjust="0"/>
    <p:restoredTop sz="96395" autoAdjust="0"/>
  </p:normalViewPr>
  <p:slideViewPr>
    <p:cSldViewPr snapToGrid="0" showGuides="1">
      <p:cViewPr>
        <p:scale>
          <a:sx n="50" d="100"/>
          <a:sy n="50" d="100"/>
        </p:scale>
        <p:origin x="4914" y="-576"/>
      </p:cViewPr>
      <p:guideLst>
        <p:guide orient="horz" pos="10152"/>
        <p:guide pos="5952"/>
      </p:guideLst>
    </p:cSldViewPr>
  </p:slid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628" cy="464820"/>
          </a:xfrm>
          <a:prstGeom prst="rect">
            <a:avLst/>
          </a:prstGeom>
        </p:spPr>
        <p:txBody>
          <a:bodyPr vert="horz" lIns="91650" tIns="45825" rIns="91650" bIns="45825" rtlCol="0"/>
          <a:lstStyle>
            <a:lvl1pPr algn="l">
              <a:defRPr sz="1200"/>
            </a:lvl1pPr>
          </a:lstStyle>
          <a:p>
            <a:endParaRPr lang="en-US"/>
          </a:p>
        </p:txBody>
      </p:sp>
      <p:sp>
        <p:nvSpPr>
          <p:cNvPr id="3" name="Date Placeholder 2"/>
          <p:cNvSpPr>
            <a:spLocks noGrp="1"/>
          </p:cNvSpPr>
          <p:nvPr>
            <p:ph type="dt" idx="1"/>
          </p:nvPr>
        </p:nvSpPr>
        <p:spPr>
          <a:xfrm>
            <a:off x="3971183" y="0"/>
            <a:ext cx="3037628" cy="464820"/>
          </a:xfrm>
          <a:prstGeom prst="rect">
            <a:avLst/>
          </a:prstGeom>
        </p:spPr>
        <p:txBody>
          <a:bodyPr vert="horz" lIns="91650" tIns="45825" rIns="91650" bIns="45825" rtlCol="0"/>
          <a:lstStyle>
            <a:lvl1pPr algn="r">
              <a:defRPr sz="1200"/>
            </a:lvl1pPr>
          </a:lstStyle>
          <a:p>
            <a:fld id="{CFE06859-247F-4C8E-AE0B-80328EE50040}" type="datetimeFigureOut">
              <a:rPr lang="en-US" smtClean="0"/>
              <a:t>3/22/2022</a:t>
            </a:fld>
            <a:endParaRPr lang="en-US"/>
          </a:p>
        </p:txBody>
      </p:sp>
      <p:sp>
        <p:nvSpPr>
          <p:cNvPr id="4" name="Slide Image Placeholder 3"/>
          <p:cNvSpPr>
            <a:spLocks noGrp="1" noRot="1" noChangeAspect="1"/>
          </p:cNvSpPr>
          <p:nvPr>
            <p:ph type="sldImg" idx="2"/>
          </p:nvPr>
        </p:nvSpPr>
        <p:spPr>
          <a:xfrm>
            <a:off x="2208213" y="696913"/>
            <a:ext cx="2593975" cy="3486150"/>
          </a:xfrm>
          <a:prstGeom prst="rect">
            <a:avLst/>
          </a:prstGeom>
          <a:noFill/>
          <a:ln w="12700">
            <a:solidFill>
              <a:prstClr val="black"/>
            </a:solidFill>
          </a:ln>
        </p:spPr>
        <p:txBody>
          <a:bodyPr vert="horz" lIns="91650" tIns="45825" rIns="91650" bIns="45825" rtlCol="0" anchor="ctr"/>
          <a:lstStyle/>
          <a:p>
            <a:endParaRPr lang="en-US"/>
          </a:p>
        </p:txBody>
      </p:sp>
      <p:sp>
        <p:nvSpPr>
          <p:cNvPr id="5" name="Notes Placeholder 4"/>
          <p:cNvSpPr>
            <a:spLocks noGrp="1"/>
          </p:cNvSpPr>
          <p:nvPr>
            <p:ph type="body" sz="quarter" idx="3"/>
          </p:nvPr>
        </p:nvSpPr>
        <p:spPr>
          <a:xfrm>
            <a:off x="701359" y="4415790"/>
            <a:ext cx="5607684" cy="4183380"/>
          </a:xfrm>
          <a:prstGeom prst="rect">
            <a:avLst/>
          </a:prstGeom>
        </p:spPr>
        <p:txBody>
          <a:bodyPr vert="horz" lIns="91650" tIns="45825" rIns="91650" bIns="4582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89"/>
            <a:ext cx="3037628" cy="464820"/>
          </a:xfrm>
          <a:prstGeom prst="rect">
            <a:avLst/>
          </a:prstGeom>
        </p:spPr>
        <p:txBody>
          <a:bodyPr vert="horz" lIns="91650" tIns="45825" rIns="91650" bIns="45825" rtlCol="0" anchor="b"/>
          <a:lstStyle>
            <a:lvl1pPr algn="l">
              <a:defRPr sz="1200"/>
            </a:lvl1pPr>
          </a:lstStyle>
          <a:p>
            <a:endParaRPr lang="en-US"/>
          </a:p>
        </p:txBody>
      </p:sp>
      <p:sp>
        <p:nvSpPr>
          <p:cNvPr id="7" name="Slide Number Placeholder 6"/>
          <p:cNvSpPr>
            <a:spLocks noGrp="1"/>
          </p:cNvSpPr>
          <p:nvPr>
            <p:ph type="sldNum" sz="quarter" idx="5"/>
          </p:nvPr>
        </p:nvSpPr>
        <p:spPr>
          <a:xfrm>
            <a:off x="3971183" y="8829989"/>
            <a:ext cx="3037628" cy="464820"/>
          </a:xfrm>
          <a:prstGeom prst="rect">
            <a:avLst/>
          </a:prstGeom>
        </p:spPr>
        <p:txBody>
          <a:bodyPr vert="horz" lIns="91650" tIns="45825" rIns="91650" bIns="45825" rtlCol="0" anchor="b"/>
          <a:lstStyle>
            <a:lvl1pPr algn="r">
              <a:defRPr sz="1200"/>
            </a:lvl1pPr>
          </a:lstStyle>
          <a:p>
            <a:fld id="{0DD0E673-8221-4E07-8887-474D58B649E7}" type="slidenum">
              <a:rPr lang="en-US" smtClean="0"/>
              <a:t>‹#›</a:t>
            </a:fld>
            <a:endParaRPr lang="en-US"/>
          </a:p>
        </p:txBody>
      </p:sp>
    </p:spTree>
    <p:extLst>
      <p:ext uri="{BB962C8B-B14F-4D97-AF65-F5344CB8AC3E}">
        <p14:creationId xmlns:p14="http://schemas.microsoft.com/office/powerpoint/2010/main" val="3866317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08213" y="696913"/>
            <a:ext cx="2593975" cy="3486150"/>
          </a:xfrm>
        </p:spPr>
      </p:sp>
      <p:sp>
        <p:nvSpPr>
          <p:cNvPr id="3" name="Notes Placeholder 2"/>
          <p:cNvSpPr>
            <a:spLocks noGrp="1"/>
          </p:cNvSpPr>
          <p:nvPr>
            <p:ph type="body" idx="1"/>
          </p:nvPr>
        </p:nvSpPr>
        <p:spPr/>
        <p:txBody>
          <a:bodyPr/>
          <a:lstStyle/>
          <a:p>
            <a:pPr marL="0" marR="0" lvl="0" indent="0" algn="l" defTabSz="916503"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10"/>
          </p:nvPr>
        </p:nvSpPr>
        <p:spPr/>
        <p:txBody>
          <a:bodyPr/>
          <a:lstStyle/>
          <a:p>
            <a:fld id="{0DD0E673-8221-4E07-8887-474D58B649E7}" type="slidenum">
              <a:rPr lang="en-US" smtClean="0"/>
              <a:t>1</a:t>
            </a:fld>
            <a:endParaRPr lang="en-US"/>
          </a:p>
        </p:txBody>
      </p:sp>
    </p:spTree>
    <p:extLst>
      <p:ext uri="{BB962C8B-B14F-4D97-AF65-F5344CB8AC3E}">
        <p14:creationId xmlns:p14="http://schemas.microsoft.com/office/powerpoint/2010/main" val="3776677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43050" y="8901498"/>
            <a:ext cx="17487900" cy="6140835"/>
          </a:xfrm>
        </p:spPr>
        <p:txBody>
          <a:bodyPr/>
          <a:lstStyle/>
          <a:p>
            <a:r>
              <a:rPr lang="en-US"/>
              <a:t>Click to edit Master title style</a:t>
            </a:r>
          </a:p>
        </p:txBody>
      </p:sp>
      <p:sp>
        <p:nvSpPr>
          <p:cNvPr id="3" name="Subtitle 2"/>
          <p:cNvSpPr>
            <a:spLocks noGrp="1"/>
          </p:cNvSpPr>
          <p:nvPr>
            <p:ph type="subTitle" idx="1"/>
          </p:nvPr>
        </p:nvSpPr>
        <p:spPr>
          <a:xfrm>
            <a:off x="3086100" y="16236135"/>
            <a:ext cx="14401800" cy="7321069"/>
          </a:xfrm>
        </p:spPr>
        <p:txBody>
          <a:bodyPr/>
          <a:lstStyle>
            <a:lvl1pPr marL="0" indent="0" algn="ctr">
              <a:buNone/>
              <a:defRPr/>
            </a:lvl1pPr>
            <a:lvl2pPr marL="577571" indent="0" algn="ctr">
              <a:buNone/>
              <a:defRPr/>
            </a:lvl2pPr>
            <a:lvl3pPr marL="1155144" indent="0" algn="ctr">
              <a:buNone/>
              <a:defRPr/>
            </a:lvl3pPr>
            <a:lvl4pPr marL="1732715" indent="0" algn="ctr">
              <a:buNone/>
              <a:defRPr/>
            </a:lvl4pPr>
            <a:lvl5pPr marL="2310287" indent="0" algn="ctr">
              <a:buNone/>
              <a:defRPr/>
            </a:lvl5pPr>
            <a:lvl6pPr marL="2887859" indent="0" algn="ctr">
              <a:buNone/>
              <a:defRPr/>
            </a:lvl6pPr>
            <a:lvl7pPr marL="3465431" indent="0" algn="ctr">
              <a:buNone/>
              <a:defRPr/>
            </a:lvl7pPr>
            <a:lvl8pPr marL="4043002" indent="0" algn="ctr">
              <a:buNone/>
              <a:defRPr/>
            </a:lvl8pPr>
            <a:lvl9pPr marL="4620575"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7263B95-89C2-4418-8F27-A2C658B884A1}" type="slidenum">
              <a:rPr lang="en-US" altLang="en-US"/>
              <a:pPr>
                <a:defRPr/>
              </a:pPr>
              <a:t>‹#›</a:t>
            </a:fld>
            <a:endParaRPr lang="en-US" altLang="en-US"/>
          </a:p>
        </p:txBody>
      </p:sp>
    </p:spTree>
    <p:extLst>
      <p:ext uri="{BB962C8B-B14F-4D97-AF65-F5344CB8AC3E}">
        <p14:creationId xmlns:p14="http://schemas.microsoft.com/office/powerpoint/2010/main" val="3533208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6F3336D-3100-45DD-BA70-B35ABD918FD3}" type="slidenum">
              <a:rPr lang="en-US" altLang="en-US"/>
              <a:pPr>
                <a:defRPr/>
              </a:pPr>
              <a:t>‹#›</a:t>
            </a:fld>
            <a:endParaRPr lang="en-US" altLang="en-US"/>
          </a:p>
        </p:txBody>
      </p:sp>
    </p:spTree>
    <p:extLst>
      <p:ext uri="{BB962C8B-B14F-4D97-AF65-F5344CB8AC3E}">
        <p14:creationId xmlns:p14="http://schemas.microsoft.com/office/powerpoint/2010/main" val="1963561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4916150" y="1146321"/>
            <a:ext cx="4629150" cy="2444802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28700" y="1146321"/>
            <a:ext cx="13801725" cy="244480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5F36387-D375-4DCE-87DC-5C5396A07360}" type="slidenum">
              <a:rPr lang="en-US" altLang="en-US"/>
              <a:pPr>
                <a:defRPr/>
              </a:pPr>
              <a:t>‹#›</a:t>
            </a:fld>
            <a:endParaRPr lang="en-US" altLang="en-US"/>
          </a:p>
        </p:txBody>
      </p:sp>
    </p:spTree>
    <p:extLst>
      <p:ext uri="{BB962C8B-B14F-4D97-AF65-F5344CB8AC3E}">
        <p14:creationId xmlns:p14="http://schemas.microsoft.com/office/powerpoint/2010/main" val="740078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504F4063-3EDE-44AF-A81F-85FD6DE10126}" type="slidenum">
              <a:rPr lang="en-US" altLang="en-US"/>
              <a:pPr>
                <a:defRPr/>
              </a:pPr>
              <a:t>‹#›</a:t>
            </a:fld>
            <a:endParaRPr lang="en-US" altLang="en-US"/>
          </a:p>
        </p:txBody>
      </p:sp>
    </p:spTree>
    <p:extLst>
      <p:ext uri="{BB962C8B-B14F-4D97-AF65-F5344CB8AC3E}">
        <p14:creationId xmlns:p14="http://schemas.microsoft.com/office/powerpoint/2010/main" val="1894310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25203" y="18411202"/>
            <a:ext cx="17487900" cy="5690898"/>
          </a:xfrm>
        </p:spPr>
        <p:txBody>
          <a:bodyPr anchor="t"/>
          <a:lstStyle>
            <a:lvl1pPr algn="l">
              <a:defRPr sz="4961" b="1" cap="all"/>
            </a:lvl1pPr>
          </a:lstStyle>
          <a:p>
            <a:r>
              <a:rPr lang="en-US"/>
              <a:t>Click to edit Master title style</a:t>
            </a:r>
          </a:p>
        </p:txBody>
      </p:sp>
      <p:sp>
        <p:nvSpPr>
          <p:cNvPr id="3" name="Text Placeholder 2"/>
          <p:cNvSpPr>
            <a:spLocks noGrp="1"/>
          </p:cNvSpPr>
          <p:nvPr>
            <p:ph type="body" idx="1"/>
          </p:nvPr>
        </p:nvSpPr>
        <p:spPr>
          <a:xfrm>
            <a:off x="1625203" y="12143750"/>
            <a:ext cx="17487900" cy="6267450"/>
          </a:xfrm>
        </p:spPr>
        <p:txBody>
          <a:bodyPr anchor="b"/>
          <a:lstStyle>
            <a:lvl1pPr marL="0" indent="0">
              <a:buNone/>
              <a:defRPr sz="2611"/>
            </a:lvl1pPr>
            <a:lvl2pPr marL="577571" indent="0">
              <a:buNone/>
              <a:defRPr sz="2350"/>
            </a:lvl2pPr>
            <a:lvl3pPr marL="1155144" indent="0">
              <a:buNone/>
              <a:defRPr sz="2089"/>
            </a:lvl3pPr>
            <a:lvl4pPr marL="1732715" indent="0">
              <a:buNone/>
              <a:defRPr sz="1828"/>
            </a:lvl4pPr>
            <a:lvl5pPr marL="2310287" indent="0">
              <a:buNone/>
              <a:defRPr sz="1828"/>
            </a:lvl5pPr>
            <a:lvl6pPr marL="2887859" indent="0">
              <a:buNone/>
              <a:defRPr sz="1828"/>
            </a:lvl6pPr>
            <a:lvl7pPr marL="3465431" indent="0">
              <a:buNone/>
              <a:defRPr sz="1828"/>
            </a:lvl7pPr>
            <a:lvl8pPr marL="4043002" indent="0">
              <a:buNone/>
              <a:defRPr sz="1828"/>
            </a:lvl8pPr>
            <a:lvl9pPr marL="4620575" indent="0">
              <a:buNone/>
              <a:defRPr sz="1828"/>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AD12FC3-1856-40A2-B211-4DEDE8F50DF4}" type="slidenum">
              <a:rPr lang="en-US" altLang="en-US"/>
              <a:pPr>
                <a:defRPr/>
              </a:pPr>
              <a:t>‹#›</a:t>
            </a:fld>
            <a:endParaRPr lang="en-US" altLang="en-US"/>
          </a:p>
        </p:txBody>
      </p:sp>
    </p:spTree>
    <p:extLst>
      <p:ext uri="{BB962C8B-B14F-4D97-AF65-F5344CB8AC3E}">
        <p14:creationId xmlns:p14="http://schemas.microsoft.com/office/powerpoint/2010/main" val="1507108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28700" y="6683472"/>
            <a:ext cx="9215438" cy="18910877"/>
          </a:xfrm>
        </p:spPr>
        <p:txBody>
          <a:bodyPr/>
          <a:lstStyle>
            <a:lvl1pPr>
              <a:defRPr sz="3525"/>
            </a:lvl1pPr>
            <a:lvl2pPr>
              <a:defRPr sz="3003"/>
            </a:lvl2pPr>
            <a:lvl3pPr>
              <a:defRPr sz="2611"/>
            </a:lvl3pPr>
            <a:lvl4pPr>
              <a:defRPr sz="2350"/>
            </a:lvl4pPr>
            <a:lvl5pPr>
              <a:defRPr sz="2350"/>
            </a:lvl5pPr>
            <a:lvl6pPr>
              <a:defRPr sz="2350"/>
            </a:lvl6pPr>
            <a:lvl7pPr>
              <a:defRPr sz="2350"/>
            </a:lvl7pPr>
            <a:lvl8pPr>
              <a:defRPr sz="2350"/>
            </a:lvl8pPr>
            <a:lvl9pPr>
              <a:defRPr sz="2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329862" y="6683472"/>
            <a:ext cx="9215438" cy="18910877"/>
          </a:xfrm>
        </p:spPr>
        <p:txBody>
          <a:bodyPr/>
          <a:lstStyle>
            <a:lvl1pPr>
              <a:defRPr sz="3525"/>
            </a:lvl1pPr>
            <a:lvl2pPr>
              <a:defRPr sz="3003"/>
            </a:lvl2pPr>
            <a:lvl3pPr>
              <a:defRPr sz="2611"/>
            </a:lvl3pPr>
            <a:lvl4pPr>
              <a:defRPr sz="2350"/>
            </a:lvl4pPr>
            <a:lvl5pPr>
              <a:defRPr sz="2350"/>
            </a:lvl5pPr>
            <a:lvl6pPr>
              <a:defRPr sz="2350"/>
            </a:lvl6pPr>
            <a:lvl7pPr>
              <a:defRPr sz="2350"/>
            </a:lvl7pPr>
            <a:lvl8pPr>
              <a:defRPr sz="2350"/>
            </a:lvl8pPr>
            <a:lvl9pPr>
              <a:defRPr sz="2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D2B501A2-D7BC-4819-8A4E-AB157D9D3AD7}" type="slidenum">
              <a:rPr lang="en-US" altLang="en-US"/>
              <a:pPr>
                <a:defRPr/>
              </a:pPr>
              <a:t>‹#›</a:t>
            </a:fld>
            <a:endParaRPr lang="en-US" altLang="en-US"/>
          </a:p>
        </p:txBody>
      </p:sp>
    </p:spTree>
    <p:extLst>
      <p:ext uri="{BB962C8B-B14F-4D97-AF65-F5344CB8AC3E}">
        <p14:creationId xmlns:p14="http://schemas.microsoft.com/office/powerpoint/2010/main" val="2063798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028700" y="6414417"/>
            <a:ext cx="9090422" cy="2672484"/>
          </a:xfrm>
        </p:spPr>
        <p:txBody>
          <a:bodyPr anchor="b"/>
          <a:lstStyle>
            <a:lvl1pPr marL="0" indent="0">
              <a:buNone/>
              <a:defRPr sz="3003" b="1"/>
            </a:lvl1pPr>
            <a:lvl2pPr marL="577571" indent="0">
              <a:buNone/>
              <a:defRPr sz="2611" b="1"/>
            </a:lvl2pPr>
            <a:lvl3pPr marL="1155144" indent="0">
              <a:buNone/>
              <a:defRPr sz="2350" b="1"/>
            </a:lvl3pPr>
            <a:lvl4pPr marL="1732715" indent="0">
              <a:buNone/>
              <a:defRPr sz="2089" b="1"/>
            </a:lvl4pPr>
            <a:lvl5pPr marL="2310287" indent="0">
              <a:buNone/>
              <a:defRPr sz="2089" b="1"/>
            </a:lvl5pPr>
            <a:lvl6pPr marL="2887859" indent="0">
              <a:buNone/>
              <a:defRPr sz="2089" b="1"/>
            </a:lvl6pPr>
            <a:lvl7pPr marL="3465431" indent="0">
              <a:buNone/>
              <a:defRPr sz="2089" b="1"/>
            </a:lvl7pPr>
            <a:lvl8pPr marL="4043002" indent="0">
              <a:buNone/>
              <a:defRPr sz="2089" b="1"/>
            </a:lvl8pPr>
            <a:lvl9pPr marL="4620575" indent="0">
              <a:buNone/>
              <a:defRPr sz="2089" b="1"/>
            </a:lvl9pPr>
          </a:lstStyle>
          <a:p>
            <a:pPr lvl="0"/>
            <a:r>
              <a:rPr lang="en-US"/>
              <a:t>Click to edit Master text styles</a:t>
            </a:r>
          </a:p>
        </p:txBody>
      </p:sp>
      <p:sp>
        <p:nvSpPr>
          <p:cNvPr id="4" name="Content Placeholder 3"/>
          <p:cNvSpPr>
            <a:spLocks noGrp="1"/>
          </p:cNvSpPr>
          <p:nvPr>
            <p:ph sz="half" idx="2"/>
          </p:nvPr>
        </p:nvSpPr>
        <p:spPr>
          <a:xfrm>
            <a:off x="1028700" y="9086900"/>
            <a:ext cx="9090422" cy="16507450"/>
          </a:xfrm>
        </p:spPr>
        <p:txBody>
          <a:bodyPr/>
          <a:lstStyle>
            <a:lvl1pPr>
              <a:defRPr sz="3003"/>
            </a:lvl1pPr>
            <a:lvl2pPr>
              <a:defRPr sz="2611"/>
            </a:lvl2pPr>
            <a:lvl3pPr>
              <a:defRPr sz="2350"/>
            </a:lvl3pPr>
            <a:lvl4pPr>
              <a:defRPr sz="2089"/>
            </a:lvl4pPr>
            <a:lvl5pPr>
              <a:defRPr sz="2089"/>
            </a:lvl5pPr>
            <a:lvl6pPr>
              <a:defRPr sz="2089"/>
            </a:lvl6pPr>
            <a:lvl7pPr>
              <a:defRPr sz="2089"/>
            </a:lvl7pPr>
            <a:lvl8pPr>
              <a:defRPr sz="2089"/>
            </a:lvl8pPr>
            <a:lvl9pPr>
              <a:defRPr sz="208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0451306" y="6414417"/>
            <a:ext cx="9093994" cy="2672484"/>
          </a:xfrm>
        </p:spPr>
        <p:txBody>
          <a:bodyPr anchor="b"/>
          <a:lstStyle>
            <a:lvl1pPr marL="0" indent="0">
              <a:buNone/>
              <a:defRPr sz="3003" b="1"/>
            </a:lvl1pPr>
            <a:lvl2pPr marL="577571" indent="0">
              <a:buNone/>
              <a:defRPr sz="2611" b="1"/>
            </a:lvl2pPr>
            <a:lvl3pPr marL="1155144" indent="0">
              <a:buNone/>
              <a:defRPr sz="2350" b="1"/>
            </a:lvl3pPr>
            <a:lvl4pPr marL="1732715" indent="0">
              <a:buNone/>
              <a:defRPr sz="2089" b="1"/>
            </a:lvl4pPr>
            <a:lvl5pPr marL="2310287" indent="0">
              <a:buNone/>
              <a:defRPr sz="2089" b="1"/>
            </a:lvl5pPr>
            <a:lvl6pPr marL="2887859" indent="0">
              <a:buNone/>
              <a:defRPr sz="2089" b="1"/>
            </a:lvl6pPr>
            <a:lvl7pPr marL="3465431" indent="0">
              <a:buNone/>
              <a:defRPr sz="2089" b="1"/>
            </a:lvl7pPr>
            <a:lvl8pPr marL="4043002" indent="0">
              <a:buNone/>
              <a:defRPr sz="2089" b="1"/>
            </a:lvl8pPr>
            <a:lvl9pPr marL="4620575" indent="0">
              <a:buNone/>
              <a:defRPr sz="2089" b="1"/>
            </a:lvl9pPr>
          </a:lstStyle>
          <a:p>
            <a:pPr lvl="0"/>
            <a:r>
              <a:rPr lang="en-US"/>
              <a:t>Click to edit Master text styles</a:t>
            </a:r>
          </a:p>
        </p:txBody>
      </p:sp>
      <p:sp>
        <p:nvSpPr>
          <p:cNvPr id="6" name="Content Placeholder 5"/>
          <p:cNvSpPr>
            <a:spLocks noGrp="1"/>
          </p:cNvSpPr>
          <p:nvPr>
            <p:ph sz="quarter" idx="4"/>
          </p:nvPr>
        </p:nvSpPr>
        <p:spPr>
          <a:xfrm>
            <a:off x="10451306" y="9086900"/>
            <a:ext cx="9093994" cy="16507450"/>
          </a:xfrm>
        </p:spPr>
        <p:txBody>
          <a:bodyPr/>
          <a:lstStyle>
            <a:lvl1pPr>
              <a:defRPr sz="3003"/>
            </a:lvl1pPr>
            <a:lvl2pPr>
              <a:defRPr sz="2611"/>
            </a:lvl2pPr>
            <a:lvl3pPr>
              <a:defRPr sz="2350"/>
            </a:lvl3pPr>
            <a:lvl4pPr>
              <a:defRPr sz="2089"/>
            </a:lvl4pPr>
            <a:lvl5pPr>
              <a:defRPr sz="2089"/>
            </a:lvl5pPr>
            <a:lvl6pPr>
              <a:defRPr sz="2089"/>
            </a:lvl6pPr>
            <a:lvl7pPr>
              <a:defRPr sz="2089"/>
            </a:lvl7pPr>
            <a:lvl8pPr>
              <a:defRPr sz="2089"/>
            </a:lvl8pPr>
            <a:lvl9pPr>
              <a:defRPr sz="208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0ECCB20F-4583-45C2-AC6D-D32868522D87}" type="slidenum">
              <a:rPr lang="en-US" altLang="en-US"/>
              <a:pPr>
                <a:defRPr/>
              </a:pPr>
              <a:t>‹#›</a:t>
            </a:fld>
            <a:endParaRPr lang="en-US" altLang="en-US"/>
          </a:p>
        </p:txBody>
      </p:sp>
    </p:spTree>
    <p:extLst>
      <p:ext uri="{BB962C8B-B14F-4D97-AF65-F5344CB8AC3E}">
        <p14:creationId xmlns:p14="http://schemas.microsoft.com/office/powerpoint/2010/main" val="1037382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88FB3DF3-C968-4958-B770-7E3A5D9A18CB}" type="slidenum">
              <a:rPr lang="en-US" altLang="en-US"/>
              <a:pPr>
                <a:defRPr/>
              </a:pPr>
              <a:t>‹#›</a:t>
            </a:fld>
            <a:endParaRPr lang="en-US" altLang="en-US"/>
          </a:p>
        </p:txBody>
      </p:sp>
    </p:spTree>
    <p:extLst>
      <p:ext uri="{BB962C8B-B14F-4D97-AF65-F5344CB8AC3E}">
        <p14:creationId xmlns:p14="http://schemas.microsoft.com/office/powerpoint/2010/main" val="1839305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2EE27057-D8C6-418F-92C9-D67F0A4EFE68}" type="slidenum">
              <a:rPr lang="en-US" altLang="en-US"/>
              <a:pPr>
                <a:defRPr/>
              </a:pPr>
              <a:t>‹#›</a:t>
            </a:fld>
            <a:endParaRPr lang="en-US" altLang="en-US"/>
          </a:p>
        </p:txBody>
      </p:sp>
    </p:spTree>
    <p:extLst>
      <p:ext uri="{BB962C8B-B14F-4D97-AF65-F5344CB8AC3E}">
        <p14:creationId xmlns:p14="http://schemas.microsoft.com/office/powerpoint/2010/main" val="3735591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28700" y="1141799"/>
            <a:ext cx="6768703" cy="4854334"/>
          </a:xfrm>
        </p:spPr>
        <p:txBody>
          <a:bodyPr anchor="b"/>
          <a:lstStyle>
            <a:lvl1pPr algn="l">
              <a:defRPr sz="2611" b="1"/>
            </a:lvl1pPr>
          </a:lstStyle>
          <a:p>
            <a:r>
              <a:rPr lang="en-US"/>
              <a:t>Click to edit Master title style</a:t>
            </a:r>
          </a:p>
        </p:txBody>
      </p:sp>
      <p:sp>
        <p:nvSpPr>
          <p:cNvPr id="3" name="Content Placeholder 2"/>
          <p:cNvSpPr>
            <a:spLocks noGrp="1"/>
          </p:cNvSpPr>
          <p:nvPr>
            <p:ph idx="1"/>
          </p:nvPr>
        </p:nvSpPr>
        <p:spPr>
          <a:xfrm>
            <a:off x="8043862" y="1141799"/>
            <a:ext cx="11501438" cy="24452550"/>
          </a:xfrm>
        </p:spPr>
        <p:txBody>
          <a:bodyPr/>
          <a:lstStyle>
            <a:lvl1pPr>
              <a:defRPr sz="4047"/>
            </a:lvl1pPr>
            <a:lvl2pPr>
              <a:defRPr sz="3525"/>
            </a:lvl2pPr>
            <a:lvl3pPr>
              <a:defRPr sz="3003"/>
            </a:lvl3pPr>
            <a:lvl4pPr>
              <a:defRPr sz="2611"/>
            </a:lvl4pPr>
            <a:lvl5pPr>
              <a:defRPr sz="2611"/>
            </a:lvl5pPr>
            <a:lvl6pPr>
              <a:defRPr sz="2611"/>
            </a:lvl6pPr>
            <a:lvl7pPr>
              <a:defRPr sz="2611"/>
            </a:lvl7pPr>
            <a:lvl8pPr>
              <a:defRPr sz="2611"/>
            </a:lvl8pPr>
            <a:lvl9pPr>
              <a:defRPr sz="261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28700" y="5996132"/>
            <a:ext cx="6768703" cy="19598217"/>
          </a:xfrm>
        </p:spPr>
        <p:txBody>
          <a:bodyPr/>
          <a:lstStyle>
            <a:lvl1pPr marL="0" indent="0">
              <a:buNone/>
              <a:defRPr sz="1828"/>
            </a:lvl1pPr>
            <a:lvl2pPr marL="577571" indent="0">
              <a:buNone/>
              <a:defRPr sz="1567"/>
            </a:lvl2pPr>
            <a:lvl3pPr marL="1155144" indent="0">
              <a:buNone/>
              <a:defRPr sz="1306"/>
            </a:lvl3pPr>
            <a:lvl4pPr marL="1732715" indent="0">
              <a:buNone/>
              <a:defRPr sz="1044"/>
            </a:lvl4pPr>
            <a:lvl5pPr marL="2310287" indent="0">
              <a:buNone/>
              <a:defRPr sz="1044"/>
            </a:lvl5pPr>
            <a:lvl6pPr marL="2887859" indent="0">
              <a:buNone/>
              <a:defRPr sz="1044"/>
            </a:lvl6pPr>
            <a:lvl7pPr marL="3465431" indent="0">
              <a:buNone/>
              <a:defRPr sz="1044"/>
            </a:lvl7pPr>
            <a:lvl8pPr marL="4043002" indent="0">
              <a:buNone/>
              <a:defRPr sz="1044"/>
            </a:lvl8pPr>
            <a:lvl9pPr marL="4620575" indent="0">
              <a:buNone/>
              <a:defRPr sz="1044"/>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85532E50-AD1B-4721-9BC0-62701DF9FE9C}" type="slidenum">
              <a:rPr lang="en-US" altLang="en-US"/>
              <a:pPr>
                <a:defRPr/>
              </a:pPr>
              <a:t>‹#›</a:t>
            </a:fld>
            <a:endParaRPr lang="en-US" altLang="en-US"/>
          </a:p>
        </p:txBody>
      </p:sp>
    </p:spTree>
    <p:extLst>
      <p:ext uri="{BB962C8B-B14F-4D97-AF65-F5344CB8AC3E}">
        <p14:creationId xmlns:p14="http://schemas.microsoft.com/office/powerpoint/2010/main" val="1833728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32647" y="20054937"/>
            <a:ext cx="12344400" cy="2369512"/>
          </a:xfrm>
        </p:spPr>
        <p:txBody>
          <a:bodyPr anchor="b"/>
          <a:lstStyle>
            <a:lvl1pPr algn="l">
              <a:defRPr sz="2611" b="1"/>
            </a:lvl1pPr>
          </a:lstStyle>
          <a:p>
            <a:r>
              <a:rPr lang="en-US"/>
              <a:t>Click to edit Master title style</a:t>
            </a:r>
          </a:p>
        </p:txBody>
      </p:sp>
      <p:sp>
        <p:nvSpPr>
          <p:cNvPr id="3" name="Picture Placeholder 2"/>
          <p:cNvSpPr>
            <a:spLocks noGrp="1"/>
          </p:cNvSpPr>
          <p:nvPr>
            <p:ph type="pic" idx="1"/>
          </p:nvPr>
        </p:nvSpPr>
        <p:spPr>
          <a:xfrm>
            <a:off x="4032647" y="2559436"/>
            <a:ext cx="12344400" cy="17190268"/>
          </a:xfrm>
        </p:spPr>
        <p:txBody>
          <a:bodyPr lIns="333607" tIns="166804" rIns="333607" bIns="166804"/>
          <a:lstStyle>
            <a:lvl1pPr marL="0" indent="0">
              <a:buNone/>
              <a:defRPr sz="4047"/>
            </a:lvl1pPr>
            <a:lvl2pPr marL="577571" indent="0">
              <a:buNone/>
              <a:defRPr sz="3525"/>
            </a:lvl2pPr>
            <a:lvl3pPr marL="1155144" indent="0">
              <a:buNone/>
              <a:defRPr sz="3003"/>
            </a:lvl3pPr>
            <a:lvl4pPr marL="1732715" indent="0">
              <a:buNone/>
              <a:defRPr sz="2611"/>
            </a:lvl4pPr>
            <a:lvl5pPr marL="2310287" indent="0">
              <a:buNone/>
              <a:defRPr sz="2611"/>
            </a:lvl5pPr>
            <a:lvl6pPr marL="2887859" indent="0">
              <a:buNone/>
              <a:defRPr sz="2611"/>
            </a:lvl6pPr>
            <a:lvl7pPr marL="3465431" indent="0">
              <a:buNone/>
              <a:defRPr sz="2611"/>
            </a:lvl7pPr>
            <a:lvl8pPr marL="4043002" indent="0">
              <a:buNone/>
              <a:defRPr sz="2611"/>
            </a:lvl8pPr>
            <a:lvl9pPr marL="4620575" indent="0">
              <a:buNone/>
              <a:defRPr sz="2611"/>
            </a:lvl9pPr>
          </a:lstStyle>
          <a:p>
            <a:pPr lvl="0"/>
            <a:endParaRPr lang="en-US" noProof="0" dirty="0"/>
          </a:p>
        </p:txBody>
      </p:sp>
      <p:sp>
        <p:nvSpPr>
          <p:cNvPr id="4" name="Text Placeholder 3"/>
          <p:cNvSpPr>
            <a:spLocks noGrp="1"/>
          </p:cNvSpPr>
          <p:nvPr>
            <p:ph type="body" sz="half" idx="2"/>
          </p:nvPr>
        </p:nvSpPr>
        <p:spPr>
          <a:xfrm>
            <a:off x="4032647" y="22424449"/>
            <a:ext cx="12344400" cy="3362085"/>
          </a:xfrm>
        </p:spPr>
        <p:txBody>
          <a:bodyPr/>
          <a:lstStyle>
            <a:lvl1pPr marL="0" indent="0">
              <a:buNone/>
              <a:defRPr sz="1828"/>
            </a:lvl1pPr>
            <a:lvl2pPr marL="577571" indent="0">
              <a:buNone/>
              <a:defRPr sz="1567"/>
            </a:lvl2pPr>
            <a:lvl3pPr marL="1155144" indent="0">
              <a:buNone/>
              <a:defRPr sz="1306"/>
            </a:lvl3pPr>
            <a:lvl4pPr marL="1732715" indent="0">
              <a:buNone/>
              <a:defRPr sz="1044"/>
            </a:lvl4pPr>
            <a:lvl5pPr marL="2310287" indent="0">
              <a:buNone/>
              <a:defRPr sz="1044"/>
            </a:lvl5pPr>
            <a:lvl6pPr marL="2887859" indent="0">
              <a:buNone/>
              <a:defRPr sz="1044"/>
            </a:lvl6pPr>
            <a:lvl7pPr marL="3465431" indent="0">
              <a:buNone/>
              <a:defRPr sz="1044"/>
            </a:lvl7pPr>
            <a:lvl8pPr marL="4043002" indent="0">
              <a:buNone/>
              <a:defRPr sz="1044"/>
            </a:lvl8pPr>
            <a:lvl9pPr marL="4620575" indent="0">
              <a:buNone/>
              <a:defRPr sz="1044"/>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55983E2E-110E-455E-9EE4-FE8F4D4E40F6}" type="slidenum">
              <a:rPr lang="en-US" altLang="en-US"/>
              <a:pPr>
                <a:defRPr/>
              </a:pPr>
              <a:t>‹#›</a:t>
            </a:fld>
            <a:endParaRPr lang="en-US" altLang="en-US"/>
          </a:p>
        </p:txBody>
      </p:sp>
    </p:spTree>
    <p:extLst>
      <p:ext uri="{BB962C8B-B14F-4D97-AF65-F5344CB8AC3E}">
        <p14:creationId xmlns:p14="http://schemas.microsoft.com/office/powerpoint/2010/main" val="3061130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00399" y="1720233"/>
            <a:ext cx="28803203" cy="716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50369" tIns="225185" rIns="450369" bIns="225185"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1600399" y="10027092"/>
            <a:ext cx="28803203" cy="28365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50369" tIns="225185" rIns="450369" bIns="225185"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1600399" y="39138401"/>
            <a:ext cx="7467203" cy="2984500"/>
          </a:xfrm>
          <a:prstGeom prst="rect">
            <a:avLst/>
          </a:prstGeom>
          <a:noFill/>
          <a:ln w="9525">
            <a:noFill/>
            <a:miter lim="800000"/>
            <a:headEnd/>
            <a:tailEnd/>
          </a:ln>
        </p:spPr>
        <p:txBody>
          <a:bodyPr vert="horz" wrap="square" lIns="450369" tIns="225185" rIns="450369" bIns="225185" numCol="1" anchor="t" anchorCtr="0" compatLnSpc="1">
            <a:prstTxWarp prst="textNoShape">
              <a:avLst/>
            </a:prstTxWarp>
          </a:bodyPr>
          <a:lstStyle>
            <a:lvl1pPr eaLnBrk="1" hangingPunct="1">
              <a:defRPr sz="8878">
                <a:latin typeface="Arial" charset="0"/>
                <a:ea typeface="ＭＳ Ｐゴシック" charset="0"/>
                <a:cs typeface="ＭＳ Ｐゴシック" charset="0"/>
              </a:defRPr>
            </a:lvl1pPr>
          </a:lstStyle>
          <a:p>
            <a:pPr>
              <a:defRPr/>
            </a:pPr>
            <a:endParaRPr lang="en-US"/>
          </a:p>
        </p:txBody>
      </p:sp>
      <p:sp>
        <p:nvSpPr>
          <p:cNvPr id="1029" name="Rectangle 5"/>
          <p:cNvSpPr>
            <a:spLocks noGrp="1" noChangeArrowheads="1"/>
          </p:cNvSpPr>
          <p:nvPr>
            <p:ph type="ftr" sz="quarter" idx="3"/>
          </p:nvPr>
        </p:nvSpPr>
        <p:spPr bwMode="auto">
          <a:xfrm>
            <a:off x="10934899" y="39138401"/>
            <a:ext cx="10134203" cy="2984500"/>
          </a:xfrm>
          <a:prstGeom prst="rect">
            <a:avLst/>
          </a:prstGeom>
          <a:noFill/>
          <a:ln w="9525">
            <a:noFill/>
            <a:miter lim="800000"/>
            <a:headEnd/>
            <a:tailEnd/>
          </a:ln>
        </p:spPr>
        <p:txBody>
          <a:bodyPr vert="horz" wrap="square" lIns="450369" tIns="225185" rIns="450369" bIns="225185" numCol="1" anchor="t" anchorCtr="0" compatLnSpc="1">
            <a:prstTxWarp prst="textNoShape">
              <a:avLst/>
            </a:prstTxWarp>
          </a:bodyPr>
          <a:lstStyle>
            <a:lvl1pPr algn="ctr" eaLnBrk="1" hangingPunct="1">
              <a:defRPr sz="8878">
                <a:latin typeface="Arial" charset="0"/>
                <a:ea typeface="ＭＳ Ｐゴシック" charset="0"/>
                <a:cs typeface="ＭＳ Ｐゴシック" charset="0"/>
              </a:defRPr>
            </a:lvl1pPr>
          </a:lstStyle>
          <a:p>
            <a:pPr>
              <a:defRPr/>
            </a:pPr>
            <a:endParaRPr lang="en-US"/>
          </a:p>
        </p:txBody>
      </p:sp>
      <p:sp>
        <p:nvSpPr>
          <p:cNvPr id="1030" name="Rectangle 6"/>
          <p:cNvSpPr>
            <a:spLocks noGrp="1" noChangeArrowheads="1"/>
          </p:cNvSpPr>
          <p:nvPr>
            <p:ph type="sldNum" sz="quarter" idx="4"/>
          </p:nvPr>
        </p:nvSpPr>
        <p:spPr bwMode="auto">
          <a:xfrm>
            <a:off x="22936399" y="39138401"/>
            <a:ext cx="7467203" cy="2984500"/>
          </a:xfrm>
          <a:prstGeom prst="rect">
            <a:avLst/>
          </a:prstGeom>
          <a:noFill/>
          <a:ln w="9525">
            <a:noFill/>
            <a:miter lim="800000"/>
            <a:headEnd/>
            <a:tailEnd/>
          </a:ln>
        </p:spPr>
        <p:txBody>
          <a:bodyPr vert="horz" wrap="square" lIns="450369" tIns="225185" rIns="450369" bIns="225185" numCol="1" anchor="t" anchorCtr="0" compatLnSpc="1">
            <a:prstTxWarp prst="textNoShape">
              <a:avLst/>
            </a:prstTxWarp>
          </a:bodyPr>
          <a:lstStyle>
            <a:lvl1pPr algn="r" eaLnBrk="1" hangingPunct="1">
              <a:defRPr sz="8878" smtClean="0">
                <a:ea typeface="ＭＳ Ｐゴシック" pitchFamily="34" charset="-128"/>
              </a:defRPr>
            </a:lvl1pPr>
          </a:lstStyle>
          <a:p>
            <a:pPr>
              <a:defRPr/>
            </a:pPr>
            <a:fld id="{FD3F9BD5-4A94-482D-8B1A-2AD3202D44E1}"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878007" rtl="0" eaLnBrk="0" fontAlgn="base" hangingPunct="0">
        <a:spcBef>
          <a:spcPct val="0"/>
        </a:spcBef>
        <a:spcAft>
          <a:spcPct val="0"/>
        </a:spcAft>
        <a:defRPr sz="28593">
          <a:solidFill>
            <a:schemeClr val="tx2"/>
          </a:solidFill>
          <a:latin typeface="+mj-lt"/>
          <a:ea typeface="MS PGothic" pitchFamily="34" charset="-128"/>
          <a:cs typeface="ＭＳ Ｐゴシック" charset="-128"/>
        </a:defRPr>
      </a:lvl1pPr>
      <a:lvl2pPr algn="ctr" defTabSz="5878007" rtl="0" eaLnBrk="0" fontAlgn="base" hangingPunct="0">
        <a:spcBef>
          <a:spcPct val="0"/>
        </a:spcBef>
        <a:spcAft>
          <a:spcPct val="0"/>
        </a:spcAft>
        <a:defRPr sz="28593">
          <a:solidFill>
            <a:schemeClr val="tx2"/>
          </a:solidFill>
          <a:latin typeface="Arial" charset="0"/>
          <a:ea typeface="MS PGothic" pitchFamily="34" charset="-128"/>
          <a:cs typeface="ＭＳ Ｐゴシック" charset="-128"/>
        </a:defRPr>
      </a:lvl2pPr>
      <a:lvl3pPr algn="ctr" defTabSz="5878007" rtl="0" eaLnBrk="0" fontAlgn="base" hangingPunct="0">
        <a:spcBef>
          <a:spcPct val="0"/>
        </a:spcBef>
        <a:spcAft>
          <a:spcPct val="0"/>
        </a:spcAft>
        <a:defRPr sz="28593">
          <a:solidFill>
            <a:schemeClr val="tx2"/>
          </a:solidFill>
          <a:latin typeface="Arial" charset="0"/>
          <a:ea typeface="MS PGothic" pitchFamily="34" charset="-128"/>
          <a:cs typeface="ＭＳ Ｐゴシック" charset="-128"/>
        </a:defRPr>
      </a:lvl3pPr>
      <a:lvl4pPr algn="ctr" defTabSz="5878007" rtl="0" eaLnBrk="0" fontAlgn="base" hangingPunct="0">
        <a:spcBef>
          <a:spcPct val="0"/>
        </a:spcBef>
        <a:spcAft>
          <a:spcPct val="0"/>
        </a:spcAft>
        <a:defRPr sz="28593">
          <a:solidFill>
            <a:schemeClr val="tx2"/>
          </a:solidFill>
          <a:latin typeface="Arial" charset="0"/>
          <a:ea typeface="MS PGothic" pitchFamily="34" charset="-128"/>
          <a:cs typeface="ＭＳ Ｐゴシック" charset="-128"/>
        </a:defRPr>
      </a:lvl4pPr>
      <a:lvl5pPr algn="ctr" defTabSz="5878007" rtl="0" eaLnBrk="0" fontAlgn="base" hangingPunct="0">
        <a:spcBef>
          <a:spcPct val="0"/>
        </a:spcBef>
        <a:spcAft>
          <a:spcPct val="0"/>
        </a:spcAft>
        <a:defRPr sz="28593">
          <a:solidFill>
            <a:schemeClr val="tx2"/>
          </a:solidFill>
          <a:latin typeface="Arial" charset="0"/>
          <a:ea typeface="MS PGothic" pitchFamily="34" charset="-128"/>
          <a:cs typeface="ＭＳ Ｐゴシック" charset="-128"/>
        </a:defRPr>
      </a:lvl5pPr>
      <a:lvl6pPr marL="577571" algn="ctr" defTabSz="4355854" rtl="0" fontAlgn="base">
        <a:spcBef>
          <a:spcPct val="0"/>
        </a:spcBef>
        <a:spcAft>
          <a:spcPct val="0"/>
        </a:spcAft>
        <a:defRPr sz="21151">
          <a:solidFill>
            <a:schemeClr val="tx2"/>
          </a:solidFill>
          <a:latin typeface="Arial" charset="0"/>
        </a:defRPr>
      </a:lvl6pPr>
      <a:lvl7pPr marL="1155144" algn="ctr" defTabSz="4355854" rtl="0" fontAlgn="base">
        <a:spcBef>
          <a:spcPct val="0"/>
        </a:spcBef>
        <a:spcAft>
          <a:spcPct val="0"/>
        </a:spcAft>
        <a:defRPr sz="21151">
          <a:solidFill>
            <a:schemeClr val="tx2"/>
          </a:solidFill>
          <a:latin typeface="Arial" charset="0"/>
        </a:defRPr>
      </a:lvl7pPr>
      <a:lvl8pPr marL="1732715" algn="ctr" defTabSz="4355854" rtl="0" fontAlgn="base">
        <a:spcBef>
          <a:spcPct val="0"/>
        </a:spcBef>
        <a:spcAft>
          <a:spcPct val="0"/>
        </a:spcAft>
        <a:defRPr sz="21151">
          <a:solidFill>
            <a:schemeClr val="tx2"/>
          </a:solidFill>
          <a:latin typeface="Arial" charset="0"/>
        </a:defRPr>
      </a:lvl8pPr>
      <a:lvl9pPr marL="2310287" algn="ctr" defTabSz="4355854" rtl="0" fontAlgn="base">
        <a:spcBef>
          <a:spcPct val="0"/>
        </a:spcBef>
        <a:spcAft>
          <a:spcPct val="0"/>
        </a:spcAft>
        <a:defRPr sz="21151">
          <a:solidFill>
            <a:schemeClr val="tx2"/>
          </a:solidFill>
          <a:latin typeface="Arial" charset="0"/>
        </a:defRPr>
      </a:lvl9pPr>
    </p:titleStyle>
    <p:bodyStyle>
      <a:lvl1pPr marL="2207362" indent="-2207362" algn="l" defTabSz="5878007" rtl="0" eaLnBrk="0" fontAlgn="base" hangingPunct="0">
        <a:spcBef>
          <a:spcPct val="20000"/>
        </a:spcBef>
        <a:spcAft>
          <a:spcPct val="0"/>
        </a:spcAft>
        <a:buChar char="•"/>
        <a:defRPr sz="20628">
          <a:solidFill>
            <a:schemeClr val="tx1"/>
          </a:solidFill>
          <a:latin typeface="+mn-lt"/>
          <a:ea typeface="MS PGothic" pitchFamily="34" charset="-128"/>
          <a:cs typeface="ＭＳ Ｐゴシック" charset="-128"/>
        </a:defRPr>
      </a:lvl1pPr>
      <a:lvl2pPr marL="4773291" indent="-1834287" algn="l" defTabSz="5878007" rtl="0" eaLnBrk="0" fontAlgn="base" hangingPunct="0">
        <a:spcBef>
          <a:spcPct val="20000"/>
        </a:spcBef>
        <a:spcAft>
          <a:spcPct val="0"/>
        </a:spcAft>
        <a:buChar char="–"/>
        <a:defRPr sz="18017">
          <a:solidFill>
            <a:schemeClr val="tx1"/>
          </a:solidFill>
          <a:latin typeface="+mn-lt"/>
          <a:ea typeface="MS PGothic" pitchFamily="34" charset="-128"/>
        </a:defRPr>
      </a:lvl2pPr>
      <a:lvl3pPr marL="7349581" indent="-1471574" algn="l" defTabSz="5878007" rtl="0" eaLnBrk="0" fontAlgn="base" hangingPunct="0">
        <a:spcBef>
          <a:spcPct val="20000"/>
        </a:spcBef>
        <a:spcAft>
          <a:spcPct val="0"/>
        </a:spcAft>
        <a:buChar char="•"/>
        <a:defRPr sz="15537">
          <a:solidFill>
            <a:schemeClr val="tx1"/>
          </a:solidFill>
          <a:latin typeface="+mn-lt"/>
          <a:ea typeface="MS PGothic" pitchFamily="34" charset="-128"/>
        </a:defRPr>
      </a:lvl3pPr>
      <a:lvl4pPr marL="10286513" indent="-1461212" algn="l" defTabSz="5878007" rtl="0" eaLnBrk="0" fontAlgn="base" hangingPunct="0">
        <a:spcBef>
          <a:spcPct val="20000"/>
        </a:spcBef>
        <a:spcAft>
          <a:spcPct val="0"/>
        </a:spcAft>
        <a:buChar char="–"/>
        <a:defRPr sz="13056">
          <a:solidFill>
            <a:schemeClr val="tx1"/>
          </a:solidFill>
          <a:latin typeface="+mn-lt"/>
          <a:ea typeface="MS PGothic" pitchFamily="34" charset="-128"/>
        </a:defRPr>
      </a:lvl4pPr>
      <a:lvl5pPr marL="13231734" indent="-1465357" algn="l" defTabSz="5878007" rtl="0" eaLnBrk="0" fontAlgn="base" hangingPunct="0">
        <a:spcBef>
          <a:spcPct val="20000"/>
        </a:spcBef>
        <a:spcAft>
          <a:spcPct val="0"/>
        </a:spcAft>
        <a:buChar char="»"/>
        <a:defRPr sz="13056">
          <a:solidFill>
            <a:schemeClr val="tx1"/>
          </a:solidFill>
          <a:latin typeface="+mn-lt"/>
          <a:ea typeface="MS PGothic" pitchFamily="34" charset="-128"/>
        </a:defRPr>
      </a:lvl5pPr>
      <a:lvl6pPr marL="10380247" indent="-1088964" algn="l" defTabSz="4355854" rtl="0" fontAlgn="base">
        <a:spcBef>
          <a:spcPct val="20000"/>
        </a:spcBef>
        <a:spcAft>
          <a:spcPct val="0"/>
        </a:spcAft>
        <a:buChar char="»"/>
        <a:defRPr sz="9661">
          <a:solidFill>
            <a:schemeClr val="tx1"/>
          </a:solidFill>
          <a:latin typeface="+mn-lt"/>
        </a:defRPr>
      </a:lvl6pPr>
      <a:lvl7pPr marL="10957820" indent="-1088964" algn="l" defTabSz="4355854" rtl="0" fontAlgn="base">
        <a:spcBef>
          <a:spcPct val="20000"/>
        </a:spcBef>
        <a:spcAft>
          <a:spcPct val="0"/>
        </a:spcAft>
        <a:buChar char="»"/>
        <a:defRPr sz="9661">
          <a:solidFill>
            <a:schemeClr val="tx1"/>
          </a:solidFill>
          <a:latin typeface="+mn-lt"/>
        </a:defRPr>
      </a:lvl7pPr>
      <a:lvl8pPr marL="11535391" indent="-1088964" algn="l" defTabSz="4355854" rtl="0" fontAlgn="base">
        <a:spcBef>
          <a:spcPct val="20000"/>
        </a:spcBef>
        <a:spcAft>
          <a:spcPct val="0"/>
        </a:spcAft>
        <a:buChar char="»"/>
        <a:defRPr sz="9661">
          <a:solidFill>
            <a:schemeClr val="tx1"/>
          </a:solidFill>
          <a:latin typeface="+mn-lt"/>
        </a:defRPr>
      </a:lvl8pPr>
      <a:lvl9pPr marL="12112963" indent="-1088964" algn="l" defTabSz="4355854" rtl="0" fontAlgn="base">
        <a:spcBef>
          <a:spcPct val="20000"/>
        </a:spcBef>
        <a:spcAft>
          <a:spcPct val="0"/>
        </a:spcAft>
        <a:buChar char="»"/>
        <a:defRPr sz="9661">
          <a:solidFill>
            <a:schemeClr val="tx1"/>
          </a:solidFill>
          <a:latin typeface="+mn-lt"/>
        </a:defRPr>
      </a:lvl9pPr>
    </p:bodyStyle>
    <p:otherStyle>
      <a:defPPr>
        <a:defRPr lang="en-US"/>
      </a:defPPr>
      <a:lvl1pPr marL="0" algn="l" defTabSz="1155144" rtl="0" eaLnBrk="1" latinLnBrk="0" hangingPunct="1">
        <a:defRPr sz="2350" kern="1200">
          <a:solidFill>
            <a:schemeClr val="tx1"/>
          </a:solidFill>
          <a:latin typeface="+mn-lt"/>
          <a:ea typeface="+mn-ea"/>
          <a:cs typeface="+mn-cs"/>
        </a:defRPr>
      </a:lvl1pPr>
      <a:lvl2pPr marL="577571" algn="l" defTabSz="1155144" rtl="0" eaLnBrk="1" latinLnBrk="0" hangingPunct="1">
        <a:defRPr sz="2350" kern="1200">
          <a:solidFill>
            <a:schemeClr val="tx1"/>
          </a:solidFill>
          <a:latin typeface="+mn-lt"/>
          <a:ea typeface="+mn-ea"/>
          <a:cs typeface="+mn-cs"/>
        </a:defRPr>
      </a:lvl2pPr>
      <a:lvl3pPr marL="1155144" algn="l" defTabSz="1155144" rtl="0" eaLnBrk="1" latinLnBrk="0" hangingPunct="1">
        <a:defRPr sz="2350" kern="1200">
          <a:solidFill>
            <a:schemeClr val="tx1"/>
          </a:solidFill>
          <a:latin typeface="+mn-lt"/>
          <a:ea typeface="+mn-ea"/>
          <a:cs typeface="+mn-cs"/>
        </a:defRPr>
      </a:lvl3pPr>
      <a:lvl4pPr marL="1732715" algn="l" defTabSz="1155144" rtl="0" eaLnBrk="1" latinLnBrk="0" hangingPunct="1">
        <a:defRPr sz="2350" kern="1200">
          <a:solidFill>
            <a:schemeClr val="tx1"/>
          </a:solidFill>
          <a:latin typeface="+mn-lt"/>
          <a:ea typeface="+mn-ea"/>
          <a:cs typeface="+mn-cs"/>
        </a:defRPr>
      </a:lvl4pPr>
      <a:lvl5pPr marL="2310287" algn="l" defTabSz="1155144" rtl="0" eaLnBrk="1" latinLnBrk="0" hangingPunct="1">
        <a:defRPr sz="2350" kern="1200">
          <a:solidFill>
            <a:schemeClr val="tx1"/>
          </a:solidFill>
          <a:latin typeface="+mn-lt"/>
          <a:ea typeface="+mn-ea"/>
          <a:cs typeface="+mn-cs"/>
        </a:defRPr>
      </a:lvl5pPr>
      <a:lvl6pPr marL="2887859" algn="l" defTabSz="1155144" rtl="0" eaLnBrk="1" latinLnBrk="0" hangingPunct="1">
        <a:defRPr sz="2350" kern="1200">
          <a:solidFill>
            <a:schemeClr val="tx1"/>
          </a:solidFill>
          <a:latin typeface="+mn-lt"/>
          <a:ea typeface="+mn-ea"/>
          <a:cs typeface="+mn-cs"/>
        </a:defRPr>
      </a:lvl6pPr>
      <a:lvl7pPr marL="3465431" algn="l" defTabSz="1155144" rtl="0" eaLnBrk="1" latinLnBrk="0" hangingPunct="1">
        <a:defRPr sz="2350" kern="1200">
          <a:solidFill>
            <a:schemeClr val="tx1"/>
          </a:solidFill>
          <a:latin typeface="+mn-lt"/>
          <a:ea typeface="+mn-ea"/>
          <a:cs typeface="+mn-cs"/>
        </a:defRPr>
      </a:lvl7pPr>
      <a:lvl8pPr marL="4043002" algn="l" defTabSz="1155144" rtl="0" eaLnBrk="1" latinLnBrk="0" hangingPunct="1">
        <a:defRPr sz="2350" kern="1200">
          <a:solidFill>
            <a:schemeClr val="tx1"/>
          </a:solidFill>
          <a:latin typeface="+mn-lt"/>
          <a:ea typeface="+mn-ea"/>
          <a:cs typeface="+mn-cs"/>
        </a:defRPr>
      </a:lvl8pPr>
      <a:lvl9pPr marL="4620575" algn="l" defTabSz="1155144" rtl="0" eaLnBrk="1" latinLnBrk="0" hangingPunct="1">
        <a:defRPr sz="2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7.png"/><Relationship Id="rId18" Type="http://schemas.openxmlformats.org/officeDocument/2006/relationships/image" Target="../media/image10.png"/><Relationship Id="rId26" Type="http://schemas.openxmlformats.org/officeDocument/2006/relationships/image" Target="../media/image18.png"/><Relationship Id="rId3" Type="http://schemas.openxmlformats.org/officeDocument/2006/relationships/image" Target="../media/image1.png"/><Relationship Id="rId21" Type="http://schemas.openxmlformats.org/officeDocument/2006/relationships/image" Target="../media/image13.png"/><Relationship Id="rId7" Type="http://schemas.openxmlformats.org/officeDocument/2006/relationships/hyperlink" Target="https://osf.io/7nrd3/" TargetMode="External"/><Relationship Id="rId12" Type="http://schemas.openxmlformats.org/officeDocument/2006/relationships/image" Target="../media/image6.png"/><Relationship Id="rId17" Type="http://schemas.microsoft.com/office/2007/relationships/hdphoto" Target="../media/hdphoto3.wdp"/><Relationship Id="rId25" Type="http://schemas.openxmlformats.org/officeDocument/2006/relationships/image" Target="../media/image17.png"/><Relationship Id="rId2" Type="http://schemas.openxmlformats.org/officeDocument/2006/relationships/notesSlide" Target="../notesSlides/notesSlide1.xml"/><Relationship Id="rId16" Type="http://schemas.openxmlformats.org/officeDocument/2006/relationships/image" Target="../media/image9.png"/><Relationship Id="rId20" Type="http://schemas.openxmlformats.org/officeDocument/2006/relationships/image" Target="../media/image12.png"/><Relationship Id="rId29"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hyperlink" Target="https://github.com/COV-IRT/microbial" TargetMode="External"/><Relationship Id="rId11" Type="http://schemas.openxmlformats.org/officeDocument/2006/relationships/image" Target="../media/image5.png"/><Relationship Id="rId24" Type="http://schemas.openxmlformats.org/officeDocument/2006/relationships/image" Target="../media/image16.png"/><Relationship Id="rId5" Type="http://schemas.openxmlformats.org/officeDocument/2006/relationships/hyperlink" Target="https://github.com/AstrobioMike/CoV-IRT-Micro" TargetMode="External"/><Relationship Id="rId15" Type="http://schemas.openxmlformats.org/officeDocument/2006/relationships/image" Target="../media/image8.png"/><Relationship Id="rId23" Type="http://schemas.openxmlformats.org/officeDocument/2006/relationships/image" Target="../media/image15.jpeg"/><Relationship Id="rId28" Type="http://schemas.openxmlformats.org/officeDocument/2006/relationships/image" Target="../media/image20.jpeg"/><Relationship Id="rId10" Type="http://schemas.openxmlformats.org/officeDocument/2006/relationships/image" Target="../media/image4.png"/><Relationship Id="rId19" Type="http://schemas.openxmlformats.org/officeDocument/2006/relationships/image" Target="../media/image11.png"/><Relationship Id="rId31" Type="http://schemas.openxmlformats.org/officeDocument/2006/relationships/image" Target="../media/image23.png"/><Relationship Id="rId4" Type="http://schemas.openxmlformats.org/officeDocument/2006/relationships/image" Target="../media/image2.png"/><Relationship Id="rId9" Type="http://schemas.microsoft.com/office/2007/relationships/hdphoto" Target="../media/hdphoto1.wdp"/><Relationship Id="rId14" Type="http://schemas.microsoft.com/office/2007/relationships/hdphoto" Target="../media/hdphoto2.wdp"/><Relationship Id="rId22" Type="http://schemas.openxmlformats.org/officeDocument/2006/relationships/image" Target="../media/image14.png"/><Relationship Id="rId27" Type="http://schemas.openxmlformats.org/officeDocument/2006/relationships/image" Target="../media/image19.png"/><Relationship Id="rId30"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TextBox 328">
            <a:extLst>
              <a:ext uri="{FF2B5EF4-FFF2-40B4-BE49-F238E27FC236}">
                <a16:creationId xmlns:a16="http://schemas.microsoft.com/office/drawing/2014/main" id="{1366CABE-4C84-4A1C-B153-5B1019009755}"/>
              </a:ext>
            </a:extLst>
          </p:cNvPr>
          <p:cNvSpPr txBox="1"/>
          <p:nvPr/>
        </p:nvSpPr>
        <p:spPr>
          <a:xfrm>
            <a:off x="21553485" y="40294885"/>
            <a:ext cx="10347645" cy="2677656"/>
          </a:xfrm>
          <a:prstGeom prst="rect">
            <a:avLst/>
          </a:prstGeom>
          <a:noFill/>
          <a:ln>
            <a:solidFill>
              <a:srgbClr val="B3B3B3"/>
            </a:solidFill>
          </a:ln>
        </p:spPr>
        <p:txBody>
          <a:bodyPr wrap="square" lIns="0" tIns="0" rIns="0" bIns="0" rtlCol="0">
            <a:spAutoFit/>
          </a:bodyPr>
          <a:lstStyle/>
          <a:p>
            <a:pPr algn="just">
              <a:spcBef>
                <a:spcPts val="0"/>
              </a:spcBef>
              <a:spcAft>
                <a:spcPts val="800"/>
              </a:spcAft>
            </a:pPr>
            <a:r>
              <a:rPr lang="en-US" sz="1200" dirty="0">
                <a:effectLst/>
                <a:latin typeface="Calibri" panose="020F0502020204030204" pitchFamily="34" charset="0"/>
                <a:ea typeface="Calibri" panose="020F0502020204030204" pitchFamily="34" charset="0"/>
                <a:cs typeface="Calibri" panose="020F0502020204030204" pitchFamily="34" charset="0"/>
              </a:rPr>
              <a:t>1) Chen L, Liu W, Zhang Q, Xu K, Ye G, Wu W, et al. RNA based </a:t>
            </a:r>
            <a:r>
              <a:rPr lang="en-US" sz="1200" dirty="0" err="1">
                <a:effectLst/>
                <a:latin typeface="Calibri" panose="020F0502020204030204" pitchFamily="34" charset="0"/>
                <a:ea typeface="Calibri" panose="020F0502020204030204" pitchFamily="34" charset="0"/>
                <a:cs typeface="Calibri" panose="020F0502020204030204" pitchFamily="34" charset="0"/>
              </a:rPr>
              <a:t>mNGS</a:t>
            </a:r>
            <a:r>
              <a:rPr lang="en-US" sz="1200" dirty="0">
                <a:effectLst/>
                <a:latin typeface="Calibri" panose="020F0502020204030204" pitchFamily="34" charset="0"/>
                <a:ea typeface="Calibri" panose="020F0502020204030204" pitchFamily="34" charset="0"/>
                <a:cs typeface="Calibri" panose="020F0502020204030204" pitchFamily="34" charset="0"/>
              </a:rPr>
              <a:t> approach identifies a novel human coronavirus from two individual pneumonia cases in 2019 Wuhan outbreak. </a:t>
            </a:r>
            <a:r>
              <a:rPr lang="en-US" sz="1200" dirty="0" err="1">
                <a:effectLst/>
                <a:latin typeface="Calibri" panose="020F0502020204030204" pitchFamily="34" charset="0"/>
                <a:ea typeface="Calibri" panose="020F0502020204030204" pitchFamily="34" charset="0"/>
                <a:cs typeface="Calibri" panose="020F0502020204030204" pitchFamily="34" charset="0"/>
              </a:rPr>
              <a:t>Emerg</a:t>
            </a:r>
            <a:r>
              <a:rPr lang="en-US" sz="1200" dirty="0">
                <a:effectLst/>
                <a:latin typeface="Calibri" panose="020F0502020204030204" pitchFamily="34" charset="0"/>
                <a:ea typeface="Calibri" panose="020F0502020204030204" pitchFamily="34" charset="0"/>
                <a:cs typeface="Calibri" panose="020F0502020204030204" pitchFamily="34" charset="0"/>
              </a:rPr>
              <a:t> Microbes Infect. 2020;9: 313–319. 2) Chen S, Zhu Q, Xiao Y, Wu C, Jiang Z, Liu L, et al. Clinical and etiological analysis of co-infections and secondary infections in COVID-19 patients: An observational study. Clin Respir J. 2021;15: 815–825. </a:t>
            </a:r>
            <a:r>
              <a:rPr lang="en-US" sz="1200" dirty="0">
                <a:latin typeface="Calibri" panose="020F0502020204030204" pitchFamily="34" charset="0"/>
                <a:ea typeface="Calibri" panose="020F0502020204030204" pitchFamily="34" charset="0"/>
                <a:cs typeface="Calibri" panose="020F0502020204030204" pitchFamily="34" charset="0"/>
              </a:rPr>
              <a:t>3</a:t>
            </a:r>
            <a:r>
              <a:rPr lang="en-US" sz="1200" dirty="0">
                <a:effectLst/>
                <a:latin typeface="Calibri" panose="020F0502020204030204" pitchFamily="34" charset="0"/>
                <a:ea typeface="Calibri" panose="020F0502020204030204" pitchFamily="34" charset="0"/>
                <a:cs typeface="Calibri" panose="020F0502020204030204" pitchFamily="34" charset="0"/>
              </a:rPr>
              <a:t>)Wu F, Zhao S, Yu B, Chen Y-M, Wang W, Song Z-G, et al. A new coronavirus associated with human respiratory disease in China. Nature. 2020;579: 265–269. 4) Zhou P, Yang X-L, Wang X-G, Hu B, Zhang L, Zhang W, et al. A pneumonia outbreak associated with a new coronavirus of probable bat origin. Nature. 2020;579: 270–273. 5) </a:t>
            </a:r>
            <a:r>
              <a:rPr lang="en-US" sz="1200" dirty="0" err="1">
                <a:effectLst/>
                <a:latin typeface="Calibri" panose="020F0502020204030204" pitchFamily="34" charset="0"/>
                <a:ea typeface="Calibri" panose="020F0502020204030204" pitchFamily="34" charset="0"/>
                <a:cs typeface="Calibri" panose="020F0502020204030204" pitchFamily="34" charset="0"/>
              </a:rPr>
              <a:t>Xiong</a:t>
            </a:r>
            <a:r>
              <a:rPr lang="en-US" sz="1200" dirty="0">
                <a:effectLst/>
                <a:latin typeface="Calibri" panose="020F0502020204030204" pitchFamily="34" charset="0"/>
                <a:ea typeface="Calibri" panose="020F0502020204030204" pitchFamily="34" charset="0"/>
                <a:cs typeface="Calibri" panose="020F0502020204030204" pitchFamily="34" charset="0"/>
              </a:rPr>
              <a:t> Y, Liu Y, Cao L, Wang D, Guo M, Jiang A, et al. Transcriptomic characteristics of bronchoalveolar lavage fluid and peripheral blood mononuclear cells in COVID-19 patients. </a:t>
            </a:r>
            <a:r>
              <a:rPr lang="en-US" sz="1200" dirty="0" err="1">
                <a:effectLst/>
                <a:latin typeface="Calibri" panose="020F0502020204030204" pitchFamily="34" charset="0"/>
                <a:ea typeface="Calibri" panose="020F0502020204030204" pitchFamily="34" charset="0"/>
                <a:cs typeface="Calibri" panose="020F0502020204030204" pitchFamily="34" charset="0"/>
              </a:rPr>
              <a:t>Emerg</a:t>
            </a:r>
            <a:r>
              <a:rPr lang="en-US" sz="1200" dirty="0">
                <a:effectLst/>
                <a:latin typeface="Calibri" panose="020F0502020204030204" pitchFamily="34" charset="0"/>
                <a:ea typeface="Calibri" panose="020F0502020204030204" pitchFamily="34" charset="0"/>
                <a:cs typeface="Calibri" panose="020F0502020204030204" pitchFamily="34" charset="0"/>
              </a:rPr>
              <a:t> Microbes Infect. 2020;9: 761–770. 6) Shen Z, Xiao Y, Kang L, Ma W, Shi L, Zhang L, et al. Genomic Diversity of Severe Acute Respiratory Syndrome–Coronavirus 2 in Patients with Coronavirus Disease 2019. Clinical Infectious Diseases. 2020. Doi:10.1093/</a:t>
            </a:r>
            <a:r>
              <a:rPr lang="en-US" sz="1200" dirty="0" err="1">
                <a:effectLst/>
                <a:latin typeface="Calibri" panose="020F0502020204030204" pitchFamily="34" charset="0"/>
                <a:ea typeface="Calibri" panose="020F0502020204030204" pitchFamily="34" charset="0"/>
                <a:cs typeface="Calibri" panose="020F0502020204030204" pitchFamily="34" charset="0"/>
              </a:rPr>
              <a:t>cid</a:t>
            </a:r>
            <a:r>
              <a:rPr lang="en-US" sz="1200" dirty="0">
                <a:effectLst/>
                <a:latin typeface="Calibri" panose="020F0502020204030204" pitchFamily="34" charset="0"/>
                <a:ea typeface="Calibri" panose="020F0502020204030204" pitchFamily="34" charset="0"/>
                <a:cs typeface="Calibri" panose="020F0502020204030204" pitchFamily="34" charset="0"/>
              </a:rPr>
              <a:t>/ciaa203. 7) Ren L, Zhang R, Rao J, Xiao Y, Zhang Z, Yang B, et al. Transcriptionally Active Lung Microbiome and Its Association with Bacterial Biomass and Host Inflammatory Status. </a:t>
            </a:r>
            <a:r>
              <a:rPr lang="en-US" sz="1200" dirty="0" err="1">
                <a:effectLst/>
                <a:latin typeface="Calibri" panose="020F0502020204030204" pitchFamily="34" charset="0"/>
                <a:ea typeface="Calibri" panose="020F0502020204030204" pitchFamily="34" charset="0"/>
                <a:cs typeface="Calibri" panose="020F0502020204030204" pitchFamily="34" charset="0"/>
              </a:rPr>
              <a:t>mSystems</a:t>
            </a:r>
            <a:r>
              <a:rPr lang="en-US" sz="1200" dirty="0">
                <a:effectLst/>
                <a:latin typeface="Calibri" panose="020F0502020204030204" pitchFamily="34" charset="0"/>
                <a:ea typeface="Calibri" panose="020F0502020204030204" pitchFamily="34" charset="0"/>
                <a:cs typeface="Calibri" panose="020F0502020204030204" pitchFamily="34" charset="0"/>
              </a:rPr>
              <a:t>. 2018;3. Doi:10.1128/mSystems.00199-18. 8) </a:t>
            </a:r>
            <a:r>
              <a:rPr lang="en-US" sz="1200" dirty="0" err="1">
                <a:effectLst/>
                <a:latin typeface="Calibri" panose="020F0502020204030204" pitchFamily="34" charset="0"/>
                <a:ea typeface="Calibri" panose="020F0502020204030204" pitchFamily="34" charset="0"/>
                <a:cs typeface="Calibri" panose="020F0502020204030204" pitchFamily="34" charset="0"/>
              </a:rPr>
              <a:t>Sirivongrangson</a:t>
            </a:r>
            <a:r>
              <a:rPr lang="en-US" sz="1200" dirty="0">
                <a:effectLst/>
                <a:latin typeface="Calibri" panose="020F0502020204030204" pitchFamily="34" charset="0"/>
                <a:ea typeface="Calibri" panose="020F0502020204030204" pitchFamily="34" charset="0"/>
                <a:cs typeface="Calibri" panose="020F0502020204030204" pitchFamily="34" charset="0"/>
              </a:rPr>
              <a:t> P, </a:t>
            </a:r>
            <a:r>
              <a:rPr lang="en-US" sz="1200" dirty="0" err="1">
                <a:effectLst/>
                <a:latin typeface="Calibri" panose="020F0502020204030204" pitchFamily="34" charset="0"/>
                <a:ea typeface="Calibri" panose="020F0502020204030204" pitchFamily="34" charset="0"/>
                <a:cs typeface="Calibri" panose="020F0502020204030204" pitchFamily="34" charset="0"/>
              </a:rPr>
              <a:t>Kulvichit</a:t>
            </a:r>
            <a:r>
              <a:rPr lang="en-US" sz="1200" dirty="0">
                <a:effectLst/>
                <a:latin typeface="Calibri" panose="020F0502020204030204" pitchFamily="34" charset="0"/>
                <a:ea typeface="Calibri" panose="020F0502020204030204" pitchFamily="34" charset="0"/>
                <a:cs typeface="Calibri" panose="020F0502020204030204" pitchFamily="34" charset="0"/>
              </a:rPr>
              <a:t> W, </a:t>
            </a:r>
            <a:r>
              <a:rPr lang="en-US" sz="1200" dirty="0" err="1">
                <a:effectLst/>
                <a:latin typeface="Calibri" panose="020F0502020204030204" pitchFamily="34" charset="0"/>
                <a:ea typeface="Calibri" panose="020F0502020204030204" pitchFamily="34" charset="0"/>
                <a:cs typeface="Calibri" panose="020F0502020204030204" pitchFamily="34" charset="0"/>
              </a:rPr>
              <a:t>Payungporn</a:t>
            </a:r>
            <a:r>
              <a:rPr lang="en-US" sz="1200" dirty="0">
                <a:effectLst/>
                <a:latin typeface="Calibri" panose="020F0502020204030204" pitchFamily="34" charset="0"/>
                <a:ea typeface="Calibri" panose="020F0502020204030204" pitchFamily="34" charset="0"/>
                <a:cs typeface="Calibri" panose="020F0502020204030204" pitchFamily="34" charset="0"/>
              </a:rPr>
              <a:t> S, </a:t>
            </a:r>
            <a:r>
              <a:rPr lang="en-US" sz="1200" dirty="0" err="1">
                <a:effectLst/>
                <a:latin typeface="Calibri" panose="020F0502020204030204" pitchFamily="34" charset="0"/>
                <a:ea typeface="Calibri" panose="020F0502020204030204" pitchFamily="34" charset="0"/>
                <a:cs typeface="Calibri" panose="020F0502020204030204" pitchFamily="34" charset="0"/>
              </a:rPr>
              <a:t>Pisitkun</a:t>
            </a:r>
            <a:r>
              <a:rPr lang="en-US" sz="1200" dirty="0">
                <a:effectLst/>
                <a:latin typeface="Calibri" panose="020F0502020204030204" pitchFamily="34" charset="0"/>
                <a:ea typeface="Calibri" panose="020F0502020204030204" pitchFamily="34" charset="0"/>
                <a:cs typeface="Calibri" panose="020F0502020204030204" pitchFamily="34" charset="0"/>
              </a:rPr>
              <a:t> T, </a:t>
            </a:r>
            <a:r>
              <a:rPr lang="en-US" sz="1200" dirty="0" err="1">
                <a:effectLst/>
                <a:latin typeface="Calibri" panose="020F0502020204030204" pitchFamily="34" charset="0"/>
                <a:ea typeface="Calibri" panose="020F0502020204030204" pitchFamily="34" charset="0"/>
                <a:cs typeface="Calibri" panose="020F0502020204030204" pitchFamily="34" charset="0"/>
              </a:rPr>
              <a:t>Chindamporn</a:t>
            </a:r>
            <a:r>
              <a:rPr lang="en-US" sz="1200" dirty="0">
                <a:effectLst/>
                <a:latin typeface="Calibri" panose="020F0502020204030204" pitchFamily="34" charset="0"/>
                <a:ea typeface="Calibri" panose="020F0502020204030204" pitchFamily="34" charset="0"/>
                <a:cs typeface="Calibri" panose="020F0502020204030204" pitchFamily="34" charset="0"/>
              </a:rPr>
              <a:t> A, </a:t>
            </a:r>
            <a:r>
              <a:rPr lang="en-US" sz="1200" dirty="0" err="1">
                <a:effectLst/>
                <a:latin typeface="Calibri" panose="020F0502020204030204" pitchFamily="34" charset="0"/>
                <a:ea typeface="Calibri" panose="020F0502020204030204" pitchFamily="34" charset="0"/>
                <a:cs typeface="Calibri" panose="020F0502020204030204" pitchFamily="34" charset="0"/>
              </a:rPr>
              <a:t>Peerapornratana</a:t>
            </a:r>
            <a:r>
              <a:rPr lang="en-US" sz="1200" dirty="0">
                <a:effectLst/>
                <a:latin typeface="Calibri" panose="020F0502020204030204" pitchFamily="34" charset="0"/>
                <a:ea typeface="Calibri" panose="020F0502020204030204" pitchFamily="34" charset="0"/>
                <a:cs typeface="Calibri" panose="020F0502020204030204" pitchFamily="34" charset="0"/>
              </a:rPr>
              <a:t> S, et al. Endotoxemia and circulating bacteriome in severe COVID-19 patients. Intensive Care Med Exp. 2020;8: 72. 9) Han Y, Jia Z, Shi J, Wang W, He K. The active lung microbiota landscape of COVID-19 patients. </a:t>
            </a:r>
            <a:r>
              <a:rPr lang="en-US" sz="1200" dirty="0" err="1">
                <a:effectLst/>
                <a:latin typeface="Calibri" panose="020F0502020204030204" pitchFamily="34" charset="0"/>
                <a:ea typeface="Calibri" panose="020F0502020204030204" pitchFamily="34" charset="0"/>
                <a:cs typeface="Calibri" panose="020F0502020204030204" pitchFamily="34" charset="0"/>
              </a:rPr>
              <a:t>medRxiv</a:t>
            </a:r>
            <a:r>
              <a:rPr lang="en-US" sz="1200" dirty="0">
                <a:effectLst/>
                <a:latin typeface="Calibri" panose="020F0502020204030204" pitchFamily="34" charset="0"/>
                <a:ea typeface="Calibri" panose="020F0502020204030204" pitchFamily="34" charset="0"/>
                <a:cs typeface="Calibri" panose="020F0502020204030204" pitchFamily="34" charset="0"/>
              </a:rPr>
              <a:t>. 2020; 2020.08.20.20144014. </a:t>
            </a:r>
            <a:r>
              <a:rPr lang="en-US" sz="1200" dirty="0">
                <a:latin typeface="Calibri" panose="020F0502020204030204" pitchFamily="34" charset="0"/>
                <a:ea typeface="Calibri" panose="020F0502020204030204" pitchFamily="34" charset="0"/>
              </a:rPr>
              <a:t>10) </a:t>
            </a:r>
            <a:r>
              <a:rPr lang="en-US" sz="1200" dirty="0">
                <a:effectLst/>
                <a:latin typeface="Calibri" panose="020F0502020204030204" pitchFamily="34" charset="0"/>
                <a:ea typeface="Calibri" panose="020F0502020204030204" pitchFamily="34" charset="0"/>
                <a:cs typeface="Calibri" panose="020F0502020204030204" pitchFamily="34" charset="0"/>
              </a:rPr>
              <a:t>Balaji A, </a:t>
            </a:r>
            <a:r>
              <a:rPr lang="en-US" sz="1200" dirty="0" err="1">
                <a:effectLst/>
                <a:latin typeface="Calibri" panose="020F0502020204030204" pitchFamily="34" charset="0"/>
                <a:ea typeface="Calibri" panose="020F0502020204030204" pitchFamily="34" charset="0"/>
                <a:cs typeface="Calibri" panose="020F0502020204030204" pitchFamily="34" charset="0"/>
              </a:rPr>
              <a:t>Kille</a:t>
            </a:r>
            <a:r>
              <a:rPr lang="en-US" sz="1200" dirty="0">
                <a:effectLst/>
                <a:latin typeface="Calibri" panose="020F0502020204030204" pitchFamily="34" charset="0"/>
                <a:ea typeface="Calibri" panose="020F0502020204030204" pitchFamily="34" charset="0"/>
                <a:cs typeface="Calibri" panose="020F0502020204030204" pitchFamily="34" charset="0"/>
              </a:rPr>
              <a:t> B, </a:t>
            </a:r>
            <a:r>
              <a:rPr lang="en-US" sz="1200" dirty="0" err="1">
                <a:effectLst/>
                <a:latin typeface="Calibri" panose="020F0502020204030204" pitchFamily="34" charset="0"/>
                <a:ea typeface="Calibri" panose="020F0502020204030204" pitchFamily="34" charset="0"/>
                <a:cs typeface="Calibri" panose="020F0502020204030204" pitchFamily="34" charset="0"/>
              </a:rPr>
              <a:t>Kappell</a:t>
            </a:r>
            <a:r>
              <a:rPr lang="en-US" sz="1200" dirty="0">
                <a:effectLst/>
                <a:latin typeface="Calibri" panose="020F0502020204030204" pitchFamily="34" charset="0"/>
                <a:ea typeface="Calibri" panose="020F0502020204030204" pitchFamily="34" charset="0"/>
                <a:cs typeface="Calibri" panose="020F0502020204030204" pitchFamily="34" charset="0"/>
              </a:rPr>
              <a:t> AD, </a:t>
            </a:r>
            <a:r>
              <a:rPr lang="en-US" sz="1200" dirty="0" err="1">
                <a:effectLst/>
                <a:latin typeface="Calibri" panose="020F0502020204030204" pitchFamily="34" charset="0"/>
                <a:ea typeface="Calibri" panose="020F0502020204030204" pitchFamily="34" charset="0"/>
                <a:cs typeface="Calibri" panose="020F0502020204030204" pitchFamily="34" charset="0"/>
              </a:rPr>
              <a:t>Godbold</a:t>
            </a:r>
            <a:r>
              <a:rPr lang="en-US" sz="1200" dirty="0">
                <a:effectLst/>
                <a:latin typeface="Calibri" panose="020F0502020204030204" pitchFamily="34" charset="0"/>
                <a:ea typeface="Calibri" panose="020F0502020204030204" pitchFamily="34" charset="0"/>
                <a:cs typeface="Calibri" panose="020F0502020204030204" pitchFamily="34" charset="0"/>
              </a:rPr>
              <a:t> GD, Diep M, Leo </a:t>
            </a:r>
            <a:r>
              <a:rPr lang="en-US" sz="1200" dirty="0" err="1">
                <a:effectLst/>
                <a:latin typeface="Calibri" panose="020F0502020204030204" pitchFamily="34" charset="0"/>
                <a:ea typeface="Calibri" panose="020F0502020204030204" pitchFamily="34" charset="0"/>
                <a:cs typeface="Calibri" panose="020F0502020204030204" pitchFamily="34" charset="0"/>
              </a:rPr>
              <a:t>Elworth</a:t>
            </a:r>
            <a:r>
              <a:rPr lang="en-US" sz="1200" dirty="0">
                <a:effectLst/>
                <a:latin typeface="Calibri" panose="020F0502020204030204" pitchFamily="34" charset="0"/>
                <a:ea typeface="Calibri" panose="020F0502020204030204" pitchFamily="34" charset="0"/>
                <a:cs typeface="Calibri" panose="020F0502020204030204" pitchFamily="34" charset="0"/>
              </a:rPr>
              <a:t> RA, et al. </a:t>
            </a:r>
            <a:r>
              <a:rPr lang="en-US" sz="1200" dirty="0" err="1">
                <a:effectLst/>
                <a:latin typeface="Calibri" panose="020F0502020204030204" pitchFamily="34" charset="0"/>
                <a:ea typeface="Calibri" panose="020F0502020204030204" pitchFamily="34" charset="0"/>
                <a:cs typeface="Calibri" panose="020F0502020204030204" pitchFamily="34" charset="0"/>
              </a:rPr>
              <a:t>SeqScreen</a:t>
            </a:r>
            <a:r>
              <a:rPr lang="en-US" sz="1200" dirty="0">
                <a:effectLst/>
                <a:latin typeface="Calibri" panose="020F0502020204030204" pitchFamily="34" charset="0"/>
                <a:ea typeface="Calibri" panose="020F0502020204030204" pitchFamily="34" charset="0"/>
                <a:cs typeface="Calibri" panose="020F0502020204030204" pitchFamily="34" charset="0"/>
              </a:rPr>
              <a:t>: Accurate and Sensitive Functional Screening of Pathogenic Sequences via Ensemble Learning. </a:t>
            </a:r>
            <a:r>
              <a:rPr lang="en-US" sz="1200" dirty="0" err="1">
                <a:effectLst/>
                <a:latin typeface="Calibri" panose="020F0502020204030204" pitchFamily="34" charset="0"/>
                <a:ea typeface="Calibri" panose="020F0502020204030204" pitchFamily="34" charset="0"/>
                <a:cs typeface="Calibri" panose="020F0502020204030204" pitchFamily="34" charset="0"/>
              </a:rPr>
              <a:t>bioRxiv</a:t>
            </a:r>
            <a:r>
              <a:rPr lang="en-US" sz="1200" dirty="0">
                <a:effectLst/>
                <a:latin typeface="Calibri" panose="020F0502020204030204" pitchFamily="34" charset="0"/>
                <a:ea typeface="Calibri" panose="020F0502020204030204" pitchFamily="34" charset="0"/>
                <a:cs typeface="Calibri" panose="020F0502020204030204" pitchFamily="34" charset="0"/>
              </a:rPr>
              <a:t>. 2021. p. 2021.05.02.442344. doi:10.1101/2021.05.02.442344. 11) Foster ZSL, Sharpton TJ, </a:t>
            </a:r>
            <a:r>
              <a:rPr lang="en-US" sz="1200" dirty="0" err="1">
                <a:effectLst/>
                <a:latin typeface="Calibri" panose="020F0502020204030204" pitchFamily="34" charset="0"/>
                <a:ea typeface="Calibri" panose="020F0502020204030204" pitchFamily="34" charset="0"/>
                <a:cs typeface="Calibri" panose="020F0502020204030204" pitchFamily="34" charset="0"/>
              </a:rPr>
              <a:t>Grünwald</a:t>
            </a:r>
            <a:r>
              <a:rPr lang="en-US" sz="1200" dirty="0">
                <a:effectLst/>
                <a:latin typeface="Calibri" panose="020F0502020204030204" pitchFamily="34" charset="0"/>
                <a:ea typeface="Calibri" panose="020F0502020204030204" pitchFamily="34" charset="0"/>
                <a:cs typeface="Calibri" panose="020F0502020204030204" pitchFamily="34" charset="0"/>
              </a:rPr>
              <a:t> NJ. </a:t>
            </a:r>
            <a:r>
              <a:rPr lang="en-US" sz="1200" dirty="0" err="1">
                <a:effectLst/>
                <a:latin typeface="Calibri" panose="020F0502020204030204" pitchFamily="34" charset="0"/>
                <a:ea typeface="Calibri" panose="020F0502020204030204" pitchFamily="34" charset="0"/>
                <a:cs typeface="Calibri" panose="020F0502020204030204" pitchFamily="34" charset="0"/>
              </a:rPr>
              <a:t>Metacoder</a:t>
            </a:r>
            <a:r>
              <a:rPr lang="en-US" sz="1200" dirty="0">
                <a:effectLst/>
                <a:latin typeface="Calibri" panose="020F0502020204030204" pitchFamily="34" charset="0"/>
                <a:ea typeface="Calibri" panose="020F0502020204030204" pitchFamily="34" charset="0"/>
                <a:cs typeface="Calibri" panose="020F0502020204030204" pitchFamily="34" charset="0"/>
              </a:rPr>
              <a:t>: An R package for visualization and manipulation of community taxonomic diversity data. </a:t>
            </a:r>
            <a:r>
              <a:rPr lang="en-US" sz="1200" dirty="0" err="1">
                <a:effectLst/>
                <a:latin typeface="Calibri" panose="020F0502020204030204" pitchFamily="34" charset="0"/>
                <a:ea typeface="Calibri" panose="020F0502020204030204" pitchFamily="34" charset="0"/>
                <a:cs typeface="Calibri" panose="020F0502020204030204" pitchFamily="34" charset="0"/>
              </a:rPr>
              <a:t>PLoS</a:t>
            </a:r>
            <a:r>
              <a:rPr lang="en-US" sz="1200" dirty="0">
                <a:effectLst/>
                <a:latin typeface="Calibri" panose="020F0502020204030204" pitchFamily="34" charset="0"/>
                <a:ea typeface="Calibri" panose="020F0502020204030204" pitchFamily="34" charset="0"/>
                <a:cs typeface="Calibri" panose="020F0502020204030204" pitchFamily="34" charset="0"/>
              </a:rPr>
              <a:t> </a:t>
            </a:r>
            <a:r>
              <a:rPr lang="en-US" sz="1200" dirty="0" err="1">
                <a:effectLst/>
                <a:latin typeface="Calibri" panose="020F0502020204030204" pitchFamily="34" charset="0"/>
                <a:ea typeface="Calibri" panose="020F0502020204030204" pitchFamily="34" charset="0"/>
                <a:cs typeface="Calibri" panose="020F0502020204030204" pitchFamily="34" charset="0"/>
              </a:rPr>
              <a:t>Comput</a:t>
            </a:r>
            <a:r>
              <a:rPr lang="en-US" sz="1200" dirty="0">
                <a:effectLst/>
                <a:latin typeface="Calibri" panose="020F0502020204030204" pitchFamily="34" charset="0"/>
                <a:ea typeface="Calibri" panose="020F0502020204030204" pitchFamily="34" charset="0"/>
                <a:cs typeface="Calibri" panose="020F0502020204030204" pitchFamily="34" charset="0"/>
              </a:rPr>
              <a:t> Biol. 2017;13: e1005404.</a:t>
            </a:r>
            <a:endParaRPr lang="en-US" sz="1200" dirty="0"/>
          </a:p>
        </p:txBody>
      </p:sp>
      <p:sp>
        <p:nvSpPr>
          <p:cNvPr id="292" name="TextBox 291">
            <a:extLst>
              <a:ext uri="{FF2B5EF4-FFF2-40B4-BE49-F238E27FC236}">
                <a16:creationId xmlns:a16="http://schemas.microsoft.com/office/drawing/2014/main" id="{D5AD4F74-2320-4539-96DC-419B2AE61469}"/>
              </a:ext>
            </a:extLst>
          </p:cNvPr>
          <p:cNvSpPr txBox="1"/>
          <p:nvPr/>
        </p:nvSpPr>
        <p:spPr>
          <a:xfrm>
            <a:off x="16129380" y="10521771"/>
            <a:ext cx="6575984" cy="923330"/>
          </a:xfrm>
          <a:prstGeom prst="rect">
            <a:avLst/>
          </a:prstGeom>
          <a:noFill/>
        </p:spPr>
        <p:txBody>
          <a:bodyPr wrap="square">
            <a:spAutoFit/>
          </a:bodyPr>
          <a:lstStyle/>
          <a:p>
            <a:pPr marL="0" marR="0" algn="just">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Table 3</a:t>
            </a:r>
            <a:r>
              <a:rPr lang="en-US" sz="1800" b="1" dirty="0">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Significant taxa with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Log2 median ratio counts differentially associated with COVID-19 mortality when comparing deceased (</a:t>
            </a:r>
            <a:r>
              <a:rPr lang="en-US" sz="1800" i="1" dirty="0">
                <a:effectLst/>
                <a:latin typeface="Calibri" panose="020F0502020204030204" pitchFamily="34" charset="0"/>
                <a:ea typeface="Times New Roman" panose="02020603050405020304" pitchFamily="18" charset="0"/>
                <a:cs typeface="Calibri" panose="020F0502020204030204" pitchFamily="34" charset="0"/>
              </a:rPr>
              <a:t>n</a:t>
            </a:r>
            <a:r>
              <a:rPr lang="en-US" sz="1800" dirty="0">
                <a:effectLst/>
                <a:latin typeface="Calibri" panose="020F0502020204030204" pitchFamily="34" charset="0"/>
                <a:ea typeface="Times New Roman" panose="02020603050405020304" pitchFamily="18" charset="0"/>
                <a:cs typeface="Calibri" panose="020F0502020204030204" pitchFamily="34" charset="0"/>
              </a:rPr>
              <a:t>=10) versus survived (</a:t>
            </a:r>
            <a:r>
              <a:rPr lang="en-US" sz="1800" i="1" dirty="0">
                <a:effectLst/>
                <a:latin typeface="Calibri" panose="020F0502020204030204" pitchFamily="34" charset="0"/>
                <a:ea typeface="Times New Roman" panose="02020603050405020304" pitchFamily="18" charset="0"/>
                <a:cs typeface="Calibri" panose="020F0502020204030204" pitchFamily="34" charset="0"/>
              </a:rPr>
              <a:t>n</a:t>
            </a:r>
            <a:r>
              <a:rPr lang="en-US" sz="1800" dirty="0">
                <a:effectLst/>
                <a:latin typeface="Calibri" panose="020F0502020204030204" pitchFamily="34" charset="0"/>
                <a:ea typeface="Times New Roman" panose="02020603050405020304" pitchFamily="18" charset="0"/>
                <a:cs typeface="Calibri" panose="020F0502020204030204" pitchFamily="34" charset="0"/>
              </a:rPr>
              <a:t>=15). </a:t>
            </a:r>
          </a:p>
        </p:txBody>
      </p:sp>
      <p:sp>
        <p:nvSpPr>
          <p:cNvPr id="239" name="TextBox 238">
            <a:extLst>
              <a:ext uri="{FF2B5EF4-FFF2-40B4-BE49-F238E27FC236}">
                <a16:creationId xmlns:a16="http://schemas.microsoft.com/office/drawing/2014/main" id="{D27C3937-51AB-4DB5-B713-A627D85EBA9C}"/>
              </a:ext>
            </a:extLst>
          </p:cNvPr>
          <p:cNvSpPr txBox="1"/>
          <p:nvPr/>
        </p:nvSpPr>
        <p:spPr>
          <a:xfrm>
            <a:off x="252713" y="34415198"/>
            <a:ext cx="15758446" cy="1323439"/>
          </a:xfrm>
          <a:prstGeom prst="rect">
            <a:avLst/>
          </a:prstGeom>
          <a:noFill/>
        </p:spPr>
        <p:txBody>
          <a:bodyPr wrap="square">
            <a:spAutoFit/>
          </a:bodyPr>
          <a:lstStyle/>
          <a:p>
            <a:pPr algn="ctr"/>
            <a:r>
              <a:rPr lang="en-US" sz="4000" b="1" dirty="0">
                <a:solidFill>
                  <a:srgbClr val="B22222"/>
                </a:solidFill>
                <a:latin typeface="Calibri" panose="020F0502020204030204" pitchFamily="34" charset="0"/>
                <a:cs typeface="Calibri" panose="020F0502020204030204" pitchFamily="34" charset="0"/>
              </a:rPr>
              <a:t>COVID-19</a:t>
            </a:r>
            <a:r>
              <a:rPr lang="en-US" sz="4000" b="1" dirty="0">
                <a:solidFill>
                  <a:schemeClr val="tx2"/>
                </a:solidFill>
                <a:latin typeface="Calibri" panose="020F0502020204030204" pitchFamily="34" charset="0"/>
                <a:cs typeface="Calibri" panose="020F0502020204030204" pitchFamily="34" charset="0"/>
              </a:rPr>
              <a:t> vs </a:t>
            </a:r>
          </a:p>
          <a:p>
            <a:pPr algn="ctr"/>
            <a:r>
              <a:rPr lang="en-US" sz="4000" b="1" dirty="0">
                <a:solidFill>
                  <a:srgbClr val="228B22"/>
                </a:solidFill>
                <a:latin typeface="Calibri" panose="020F0502020204030204" pitchFamily="34" charset="0"/>
                <a:cs typeface="Calibri" panose="020F0502020204030204" pitchFamily="34" charset="0"/>
              </a:rPr>
              <a:t>Uninfected</a:t>
            </a:r>
            <a:r>
              <a:rPr lang="en-US" sz="4000" b="1" dirty="0">
                <a:solidFill>
                  <a:schemeClr val="tx2"/>
                </a:solidFill>
                <a:latin typeface="Calibri" panose="020F0502020204030204" pitchFamily="34" charset="0"/>
                <a:cs typeface="Calibri" panose="020F0502020204030204" pitchFamily="34" charset="0"/>
              </a:rPr>
              <a:t> &amp; </a:t>
            </a:r>
            <a:r>
              <a:rPr lang="en-US" sz="4000" b="1" dirty="0">
                <a:solidFill>
                  <a:srgbClr val="FF7F00"/>
                </a:solidFill>
                <a:latin typeface="Calibri" panose="020F0502020204030204" pitchFamily="34" charset="0"/>
                <a:cs typeface="Calibri" panose="020F0502020204030204" pitchFamily="34" charset="0"/>
              </a:rPr>
              <a:t>viral pneumonia</a:t>
            </a:r>
          </a:p>
        </p:txBody>
      </p:sp>
      <p:pic>
        <p:nvPicPr>
          <p:cNvPr id="2073" name="Rectangle 52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2860" y="-37214"/>
            <a:ext cx="32035410" cy="7515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8" name="Picture 29" descr="pavilion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552208" y="3094958"/>
            <a:ext cx="4451792" cy="4373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 name="Rectangle 69">
            <a:extLst>
              <a:ext uri="{FF2B5EF4-FFF2-40B4-BE49-F238E27FC236}">
                <a16:creationId xmlns:a16="http://schemas.microsoft.com/office/drawing/2014/main" id="{8C72ECA6-097E-475D-B47A-7415405EE36E}"/>
              </a:ext>
            </a:extLst>
          </p:cNvPr>
          <p:cNvSpPr>
            <a:spLocks noChangeArrowheads="1"/>
          </p:cNvSpPr>
          <p:nvPr/>
        </p:nvSpPr>
        <p:spPr bwMode="auto">
          <a:xfrm>
            <a:off x="91440" y="8775870"/>
            <a:ext cx="15791688" cy="4340282"/>
          </a:xfrm>
          <a:prstGeom prst="rect">
            <a:avLst/>
          </a:prstGeom>
          <a:noFill/>
          <a:ln w="9525">
            <a:noFill/>
            <a:round/>
            <a:headEnd/>
            <a:tailEnd/>
          </a:ln>
          <a:extLst>
            <a:ext uri="{909E8E84-426E-40DD-AFC4-6F175D3DCCD1}">
              <a14:hiddenFill xmlns:a14="http://schemas.microsoft.com/office/drawing/2010/main">
                <a:solidFill>
                  <a:srgbClr val="FFFFFF"/>
                </a:solidFill>
              </a14:hiddenFill>
            </a:ext>
          </a:extLst>
        </p:spPr>
        <p:txBody>
          <a:bodyPr wrap="square" lIns="182880" tIns="182880" rIns="274320" bIns="182880" anchor="t" anchorCtr="0"/>
          <a:lstStyle>
            <a:lvl1pPr defTabSz="3035300">
              <a:defRPr sz="4200">
                <a:solidFill>
                  <a:schemeClr val="tx1"/>
                </a:solidFill>
                <a:latin typeface="Arial" pitchFamily="34" charset="0"/>
                <a:ea typeface="MS PGothic" pitchFamily="34" charset="-128"/>
              </a:defRPr>
            </a:lvl1pPr>
            <a:lvl2pPr marL="742950" indent="-285750" defTabSz="3035300">
              <a:defRPr sz="4200">
                <a:solidFill>
                  <a:schemeClr val="tx1"/>
                </a:solidFill>
                <a:latin typeface="Arial" pitchFamily="34" charset="0"/>
                <a:ea typeface="MS PGothic" pitchFamily="34" charset="-128"/>
              </a:defRPr>
            </a:lvl2pPr>
            <a:lvl3pPr marL="1143000" indent="-228600" defTabSz="3035300">
              <a:defRPr sz="4200">
                <a:solidFill>
                  <a:schemeClr val="tx1"/>
                </a:solidFill>
                <a:latin typeface="Arial" pitchFamily="34" charset="0"/>
                <a:ea typeface="MS PGothic" pitchFamily="34" charset="-128"/>
              </a:defRPr>
            </a:lvl3pPr>
            <a:lvl4pPr marL="1600200" indent="-228600" defTabSz="3035300">
              <a:defRPr sz="4200">
                <a:solidFill>
                  <a:schemeClr val="tx1"/>
                </a:solidFill>
                <a:latin typeface="Arial" pitchFamily="34" charset="0"/>
                <a:ea typeface="MS PGothic" pitchFamily="34" charset="-128"/>
              </a:defRPr>
            </a:lvl4pPr>
            <a:lvl5pPr marL="2057400" indent="-228600" defTabSz="3035300">
              <a:defRPr sz="4200">
                <a:solidFill>
                  <a:schemeClr val="tx1"/>
                </a:solidFill>
                <a:latin typeface="Arial" pitchFamily="34" charset="0"/>
                <a:ea typeface="MS PGothic" pitchFamily="34" charset="-128"/>
              </a:defRPr>
            </a:lvl5pPr>
            <a:lvl6pPr marL="25146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6pPr>
            <a:lvl7pPr marL="29718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7pPr>
            <a:lvl8pPr marL="34290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8pPr>
            <a:lvl9pPr marL="38862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9pPr>
          </a:lstStyle>
          <a:p>
            <a:pPr algn="just">
              <a:lnSpc>
                <a:spcPct val="95000"/>
              </a:lnSpc>
              <a:spcBef>
                <a:spcPts val="0"/>
              </a:spcBef>
              <a:spcAft>
                <a:spcPts val="0"/>
              </a:spcAft>
            </a:pP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To better understand the potential relationship between COVID-19 disease morbidity and microbial community dynamics/functional profiles from a </a:t>
            </a:r>
            <a:r>
              <a:rPr lang="en-US" sz="1800" dirty="0" err="1">
                <a:solidFill>
                  <a:srgbClr val="201F1E"/>
                </a:solidFill>
                <a:effectLst/>
                <a:latin typeface="Calibri" panose="020F0502020204030204" pitchFamily="34" charset="0"/>
                <a:ea typeface="Calibri" panose="020F0502020204030204" pitchFamily="34" charset="0"/>
                <a:cs typeface="Calibri" panose="020F0502020204030204" pitchFamily="34" charset="0"/>
              </a:rPr>
              <a:t>hologenome</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 standpoint, we conducted a multivariate taxonomic and functional microbiome comparison of publicly available human bronchoalveolar lavage fluid (BALF) metatranscriptome samples amongst COVID-19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=32), community acquired pneumonia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=25), and uninfected samples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=29), and a stratified analysis based on mortality amongst the COVID-19 cohort with known outcomes of deceased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10) versus survived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15), with the overarching hypothesis being that there is a potentially informative relationship between the BALF microbiome and the severity of COVID-19 disease onset and progression. We observed 34 functionally discriminant</a:t>
            </a:r>
            <a:r>
              <a:rPr lang="en-US" sz="1800" dirty="0">
                <a:effectLst/>
                <a:latin typeface="Calibri" panose="020F0502020204030204" pitchFamily="34" charset="0"/>
                <a:ea typeface="Calibri" panose="020F0502020204030204" pitchFamily="34" charset="0"/>
                <a:cs typeface="Calibri" panose="020F0502020204030204" pitchFamily="34" charset="0"/>
              </a:rPr>
              <a:t> gene ontology (GO) terms in COVID-19 disease as compared to the CAP and uninfected cohorts, and 21 GO terms functionally discriminant to COVID-19 mortality (q &lt; 0.05). GO terms enriched in the COVID-19 cohort included hydrolase activity, and significant GO terms under the parental terms of biological regulation, viral process, and interspecies interaction between organisms, whereas GO terms enriched in the uninfected cohort compared to the COVID-19 cohort included significant GO terms under the parental terms of cellular process, metabolic process, binding, and terms classified under catalytic activity other than hydrolase activity. Notable GO terms associated with COVID-19 mortality included nucleobase-containing compound biosynthetic process, organonitrogen compound catabolic process, pyrimidine-containing compound biosynthetic process, and DNA recombination, RNA binding, magnesium and zinc ion binding, oxidoreductase activity, and endopeptidase activity. A Dirichlet multinomial mixtures clustering analysis resulted in a best model fit using 3 distinct clusters that were significantly associated with COVID-19 disease and mortality. We additionally observed discriminant taxonomic differences associated with COVID-19 disease and mortality in the genus </a:t>
            </a:r>
            <a:r>
              <a:rPr lang="en-US" sz="1800" i="1" dirty="0" err="1">
                <a:effectLst/>
                <a:latin typeface="Calibri" panose="020F0502020204030204" pitchFamily="34" charset="0"/>
                <a:ea typeface="Calibri" panose="020F0502020204030204" pitchFamily="34" charset="0"/>
                <a:cs typeface="Calibri" panose="020F0502020204030204" pitchFamily="34" charset="0"/>
              </a:rPr>
              <a:t>Sphingomonas</a:t>
            </a:r>
            <a:r>
              <a:rPr lang="en-US" sz="1800" i="1" dirty="0">
                <a:effectLst/>
                <a:latin typeface="Calibri" panose="020F0502020204030204" pitchFamily="34" charset="0"/>
                <a:ea typeface="Calibri" panose="020F0502020204030204" pitchFamily="34" charset="0"/>
                <a:cs typeface="Calibri" panose="020F0502020204030204" pitchFamily="34" charset="0"/>
              </a:rPr>
              <a:t>, </a:t>
            </a:r>
            <a:r>
              <a:rPr lang="en-US" sz="1800" dirty="0">
                <a:effectLst/>
                <a:latin typeface="Calibri" panose="020F0502020204030204" pitchFamily="34" charset="0"/>
                <a:ea typeface="Calibri" panose="020F0502020204030204" pitchFamily="34" charset="0"/>
                <a:cs typeface="Calibri" panose="020F0502020204030204" pitchFamily="34" charset="0"/>
              </a:rPr>
              <a:t>belonging to the </a:t>
            </a:r>
            <a:r>
              <a:rPr lang="en-US" sz="1800" i="1" dirty="0" err="1">
                <a:effectLst/>
                <a:latin typeface="Calibri" panose="020F0502020204030204" pitchFamily="34" charset="0"/>
                <a:ea typeface="Calibri" panose="020F0502020204030204" pitchFamily="34" charset="0"/>
                <a:cs typeface="Calibri" panose="020F0502020204030204" pitchFamily="34" charset="0"/>
              </a:rPr>
              <a:t>Sphingomonadacae</a:t>
            </a:r>
            <a:r>
              <a:rPr lang="en-US" sz="1800" i="1" dirty="0">
                <a:effectLst/>
                <a:latin typeface="Calibri" panose="020F0502020204030204" pitchFamily="34" charset="0"/>
                <a:ea typeface="Calibri" panose="020F0502020204030204" pitchFamily="34" charset="0"/>
                <a:cs typeface="Calibri" panose="020F0502020204030204" pitchFamily="34" charset="0"/>
              </a:rPr>
              <a:t> </a:t>
            </a:r>
            <a:r>
              <a:rPr lang="en-US" sz="1800" dirty="0">
                <a:effectLst/>
                <a:latin typeface="Calibri" panose="020F0502020204030204" pitchFamily="34" charset="0"/>
                <a:ea typeface="Calibri" panose="020F0502020204030204" pitchFamily="34" charset="0"/>
                <a:cs typeface="Calibri" panose="020F0502020204030204" pitchFamily="34" charset="0"/>
              </a:rPr>
              <a:t>family, </a:t>
            </a:r>
            <a:r>
              <a:rPr lang="en-US" sz="1800" i="1" dirty="0" err="1">
                <a:effectLst/>
                <a:latin typeface="Calibri" panose="020F0502020204030204" pitchFamily="34" charset="0"/>
                <a:ea typeface="Calibri" panose="020F0502020204030204" pitchFamily="34" charset="0"/>
                <a:cs typeface="Calibri" panose="020F0502020204030204" pitchFamily="34" charset="0"/>
              </a:rPr>
              <a:t>Variovorax</a:t>
            </a:r>
            <a:r>
              <a:rPr lang="en-US" sz="1800" i="1" dirty="0">
                <a:effectLst/>
                <a:latin typeface="Calibri" panose="020F0502020204030204" pitchFamily="34" charset="0"/>
                <a:ea typeface="Calibri" panose="020F0502020204030204" pitchFamily="34" charset="0"/>
                <a:cs typeface="Calibri" panose="020F0502020204030204" pitchFamily="34" charset="0"/>
              </a:rPr>
              <a:t>,</a:t>
            </a:r>
            <a:r>
              <a:rPr lang="en-US" sz="1800" dirty="0">
                <a:effectLst/>
                <a:latin typeface="Calibri" panose="020F0502020204030204" pitchFamily="34" charset="0"/>
                <a:ea typeface="Calibri" panose="020F0502020204030204" pitchFamily="34" charset="0"/>
                <a:cs typeface="Calibri" panose="020F0502020204030204" pitchFamily="34" charset="0"/>
              </a:rPr>
              <a:t> belonging to the </a:t>
            </a:r>
            <a:r>
              <a:rPr lang="en-US" sz="1800" i="1" dirty="0" err="1">
                <a:effectLst/>
                <a:latin typeface="Calibri" panose="020F0502020204030204" pitchFamily="34" charset="0"/>
                <a:ea typeface="Calibri" panose="020F0502020204030204" pitchFamily="34" charset="0"/>
                <a:cs typeface="Calibri" panose="020F0502020204030204" pitchFamily="34" charset="0"/>
              </a:rPr>
              <a:t>Comamonadaceae</a:t>
            </a:r>
            <a:r>
              <a:rPr lang="en-US" sz="1800" i="1" dirty="0">
                <a:effectLst/>
                <a:latin typeface="Calibri" panose="020F0502020204030204" pitchFamily="34" charset="0"/>
                <a:ea typeface="Calibri" panose="020F0502020204030204" pitchFamily="34" charset="0"/>
                <a:cs typeface="Calibri" panose="020F0502020204030204" pitchFamily="34" charset="0"/>
              </a:rPr>
              <a:t> </a:t>
            </a:r>
            <a:r>
              <a:rPr lang="en-US" sz="1800" dirty="0">
                <a:effectLst/>
                <a:latin typeface="Calibri" panose="020F0502020204030204" pitchFamily="34" charset="0"/>
                <a:ea typeface="Calibri" panose="020F0502020204030204" pitchFamily="34" charset="0"/>
                <a:cs typeface="Calibri" panose="020F0502020204030204" pitchFamily="34" charset="0"/>
              </a:rPr>
              <a:t>family, and in the class </a:t>
            </a:r>
            <a:r>
              <a:rPr lang="en-US" sz="1800" dirty="0" err="1">
                <a:effectLst/>
                <a:latin typeface="Calibri" panose="020F0502020204030204" pitchFamily="34" charset="0"/>
                <a:ea typeface="Calibri" panose="020F0502020204030204" pitchFamily="34" charset="0"/>
                <a:cs typeface="Calibri" panose="020F0502020204030204" pitchFamily="34" charset="0"/>
              </a:rPr>
              <a:t>Bacteroidia</a:t>
            </a:r>
            <a:r>
              <a:rPr lang="en-US" sz="1800" i="1" dirty="0">
                <a:effectLst/>
                <a:latin typeface="Calibri" panose="020F0502020204030204" pitchFamily="34" charset="0"/>
                <a:ea typeface="Calibri" panose="020F0502020204030204" pitchFamily="34" charset="0"/>
                <a:cs typeface="Calibri" panose="020F0502020204030204" pitchFamily="34" charset="0"/>
              </a:rPr>
              <a:t>,</a:t>
            </a:r>
            <a:r>
              <a:rPr lang="en-US" sz="1800" dirty="0">
                <a:effectLst/>
                <a:latin typeface="Calibri" panose="020F0502020204030204" pitchFamily="34" charset="0"/>
                <a:ea typeface="Calibri" panose="020F0502020204030204" pitchFamily="34" charset="0"/>
                <a:cs typeface="Calibri" panose="020F0502020204030204" pitchFamily="34" charset="0"/>
              </a:rPr>
              <a:t> belonging to the order </a:t>
            </a:r>
            <a:r>
              <a:rPr lang="en-US" sz="1800" dirty="0" err="1">
                <a:effectLst/>
                <a:latin typeface="Calibri" panose="020F0502020204030204" pitchFamily="34" charset="0"/>
                <a:ea typeface="Calibri" panose="020F0502020204030204" pitchFamily="34" charset="0"/>
                <a:cs typeface="Calibri" panose="020F0502020204030204" pitchFamily="34" charset="0"/>
              </a:rPr>
              <a:t>Bacteroidales</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 Collectively, while this data does not speak to causality nor directionality of the association, it does demonstrate a significant relationship between the human microbiome and COVID-19 morbidity and mortality, rendering testable hypotheses that warrant further investigation.</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2578" name="Rectangle 530"/>
          <p:cNvSpPr>
            <a:spLocks noChangeArrowheads="1"/>
          </p:cNvSpPr>
          <p:nvPr/>
        </p:nvSpPr>
        <p:spPr bwMode="auto">
          <a:xfrm>
            <a:off x="3597804" y="2948150"/>
            <a:ext cx="24808393" cy="1379420"/>
          </a:xfrm>
          <a:prstGeom prst="rect">
            <a:avLst/>
          </a:prstGeom>
          <a:noFill/>
          <a:ln w="25400">
            <a:noFill/>
            <a:miter lim="800000"/>
            <a:headEnd/>
            <a:tailEnd/>
          </a:ln>
        </p:spPr>
        <p:txBody>
          <a:bodyPr wrap="square" lIns="0" tIns="0" rIns="0" bIns="0" anchor="t"/>
          <a:lstStyle>
            <a:lvl1pPr>
              <a:defRPr sz="4200">
                <a:solidFill>
                  <a:schemeClr val="tx1"/>
                </a:solidFill>
                <a:latin typeface="Arial" pitchFamily="34" charset="0"/>
                <a:ea typeface="ＭＳ Ｐゴシック" pitchFamily="34" charset="-128"/>
              </a:defRPr>
            </a:lvl1pPr>
            <a:lvl2pPr marL="742950" indent="-285750">
              <a:defRPr sz="4200">
                <a:solidFill>
                  <a:schemeClr val="tx1"/>
                </a:solidFill>
                <a:latin typeface="Arial" pitchFamily="34" charset="0"/>
                <a:ea typeface="ＭＳ Ｐゴシック" pitchFamily="34" charset="-128"/>
              </a:defRPr>
            </a:lvl2pPr>
            <a:lvl3pPr marL="1143000" indent="-228600">
              <a:defRPr sz="4200">
                <a:solidFill>
                  <a:schemeClr val="tx1"/>
                </a:solidFill>
                <a:latin typeface="Arial" pitchFamily="34" charset="0"/>
                <a:ea typeface="ＭＳ Ｐゴシック" pitchFamily="34" charset="-128"/>
              </a:defRPr>
            </a:lvl3pPr>
            <a:lvl4pPr marL="1600200" indent="-228600">
              <a:defRPr sz="4200">
                <a:solidFill>
                  <a:schemeClr val="tx1"/>
                </a:solidFill>
                <a:latin typeface="Arial" pitchFamily="34" charset="0"/>
                <a:ea typeface="ＭＳ Ｐゴシック" pitchFamily="34" charset="-128"/>
              </a:defRPr>
            </a:lvl4pPr>
            <a:lvl5pPr marL="2057400" indent="-228600">
              <a:defRPr sz="42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lnSpc>
                <a:spcPct val="90000"/>
              </a:lnSpc>
              <a:defRPr/>
            </a:pP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Michael Jochum (0000-0002-2398-356X)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1</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Michael D. Lee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2</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Kristen Curry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3</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Viktorija </a:t>
            </a:r>
            <a:r>
              <a:rPr lang="en-US" altLang="en-US" sz="4800" dirty="0" err="1">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Zaksas</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4</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Elizabeth Vitalis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5</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Todd </a:t>
            </a:r>
            <a:r>
              <a:rPr lang="en-US" altLang="en-US" sz="4800" dirty="0" err="1">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Treangen</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3</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Krista L. </a:t>
            </a:r>
            <a:r>
              <a:rPr lang="en-US" altLang="en-US" sz="4800" dirty="0" err="1">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Ternus</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6,</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Kjersti Aagaard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1</a:t>
            </a:r>
            <a:endParaRPr lang="en-US" altLang="en-US" sz="1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endParaRPr>
          </a:p>
        </p:txBody>
      </p:sp>
      <p:sp>
        <p:nvSpPr>
          <p:cNvPr id="54" name="Rectangle 749"/>
          <p:cNvSpPr>
            <a:spLocks noChangeArrowheads="1"/>
          </p:cNvSpPr>
          <p:nvPr/>
        </p:nvSpPr>
        <p:spPr bwMode="auto">
          <a:xfrm>
            <a:off x="91440" y="7511138"/>
            <a:ext cx="1579168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ABSTRACT</a:t>
            </a:r>
          </a:p>
        </p:txBody>
      </p:sp>
      <p:sp>
        <p:nvSpPr>
          <p:cNvPr id="120" name="Rectangle 749"/>
          <p:cNvSpPr>
            <a:spLocks noChangeArrowheads="1"/>
          </p:cNvSpPr>
          <p:nvPr/>
        </p:nvSpPr>
        <p:spPr bwMode="auto">
          <a:xfrm>
            <a:off x="91439" y="25109148"/>
            <a:ext cx="15791687"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METHODS</a:t>
            </a:r>
          </a:p>
        </p:txBody>
      </p:sp>
      <p:sp>
        <p:nvSpPr>
          <p:cNvPr id="789" name="Rectangle 749">
            <a:extLst>
              <a:ext uri="{FF2B5EF4-FFF2-40B4-BE49-F238E27FC236}">
                <a16:creationId xmlns:a16="http://schemas.microsoft.com/office/drawing/2014/main" id="{83146290-A08A-4E05-94ED-64EF8BA604BD}"/>
              </a:ext>
            </a:extLst>
          </p:cNvPr>
          <p:cNvSpPr>
            <a:spLocks noChangeArrowheads="1"/>
          </p:cNvSpPr>
          <p:nvPr/>
        </p:nvSpPr>
        <p:spPr bwMode="auto">
          <a:xfrm>
            <a:off x="16117924" y="7511138"/>
            <a:ext cx="15794636"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RESULTS </a:t>
            </a:r>
          </a:p>
        </p:txBody>
      </p:sp>
      <p:sp>
        <p:nvSpPr>
          <p:cNvPr id="956" name="Rectangle 749">
            <a:extLst>
              <a:ext uri="{FF2B5EF4-FFF2-40B4-BE49-F238E27FC236}">
                <a16:creationId xmlns:a16="http://schemas.microsoft.com/office/drawing/2014/main" id="{FDF3AA91-028C-4370-9EDE-33F197B7F1CB}"/>
              </a:ext>
            </a:extLst>
          </p:cNvPr>
          <p:cNvSpPr>
            <a:spLocks noChangeArrowheads="1"/>
          </p:cNvSpPr>
          <p:nvPr/>
        </p:nvSpPr>
        <p:spPr bwMode="auto">
          <a:xfrm>
            <a:off x="26063755" y="21844228"/>
            <a:ext cx="582329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CONCLUSIONS</a:t>
            </a:r>
          </a:p>
        </p:txBody>
      </p:sp>
      <p:sp>
        <p:nvSpPr>
          <p:cNvPr id="316" name="Rectangle 749"/>
          <p:cNvSpPr>
            <a:spLocks noChangeArrowheads="1"/>
          </p:cNvSpPr>
          <p:nvPr/>
        </p:nvSpPr>
        <p:spPr bwMode="auto">
          <a:xfrm>
            <a:off x="16033805" y="39482216"/>
            <a:ext cx="5472854" cy="78688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FUNDING</a:t>
            </a:r>
          </a:p>
        </p:txBody>
      </p:sp>
      <p:sp>
        <p:nvSpPr>
          <p:cNvPr id="1074" name="Rectangle 749">
            <a:extLst>
              <a:ext uri="{FF2B5EF4-FFF2-40B4-BE49-F238E27FC236}">
                <a16:creationId xmlns:a16="http://schemas.microsoft.com/office/drawing/2014/main" id="{01C0F1B6-9F58-4877-8F8C-064AD9149908}"/>
              </a:ext>
            </a:extLst>
          </p:cNvPr>
          <p:cNvSpPr>
            <a:spLocks noChangeArrowheads="1"/>
          </p:cNvSpPr>
          <p:nvPr/>
        </p:nvSpPr>
        <p:spPr bwMode="auto">
          <a:xfrm>
            <a:off x="21553485" y="39472432"/>
            <a:ext cx="10357601" cy="787270"/>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REFERENCES</a:t>
            </a:r>
          </a:p>
        </p:txBody>
      </p:sp>
      <p:sp>
        <p:nvSpPr>
          <p:cNvPr id="58" name="Rectangle 749"/>
          <p:cNvSpPr>
            <a:spLocks noChangeArrowheads="1"/>
          </p:cNvSpPr>
          <p:nvPr/>
        </p:nvSpPr>
        <p:spPr bwMode="auto">
          <a:xfrm>
            <a:off x="91440" y="13152138"/>
            <a:ext cx="1579168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BACKGROUND &amp; OBJECTIVES </a:t>
            </a:r>
          </a:p>
        </p:txBody>
      </p:sp>
      <p:sp>
        <p:nvSpPr>
          <p:cNvPr id="704" name="Rectangle 69">
            <a:extLst>
              <a:ext uri="{FF2B5EF4-FFF2-40B4-BE49-F238E27FC236}">
                <a16:creationId xmlns:a16="http://schemas.microsoft.com/office/drawing/2014/main" id="{DA2C46BB-A890-432E-8390-57A6F511EC50}"/>
              </a:ext>
            </a:extLst>
          </p:cNvPr>
          <p:cNvSpPr>
            <a:spLocks noChangeArrowheads="1"/>
          </p:cNvSpPr>
          <p:nvPr/>
        </p:nvSpPr>
        <p:spPr bwMode="auto">
          <a:xfrm>
            <a:off x="91440" y="26383748"/>
            <a:ext cx="15791688" cy="6698082"/>
          </a:xfrm>
          <a:prstGeom prst="rect">
            <a:avLst/>
          </a:prstGeom>
          <a:noFill/>
          <a:ln w="9525">
            <a:noFill/>
            <a:round/>
            <a:headEnd/>
            <a:tailEnd/>
          </a:ln>
          <a:extLst>
            <a:ext uri="{909E8E84-426E-40DD-AFC4-6F175D3DCCD1}">
              <a14:hiddenFill xmlns:a14="http://schemas.microsoft.com/office/drawing/2010/main">
                <a:solidFill>
                  <a:srgbClr val="FFFFFF"/>
                </a:solidFill>
              </a14:hiddenFill>
            </a:ext>
          </a:extLst>
        </p:spPr>
        <p:txBody>
          <a:bodyPr wrap="square" lIns="182880" tIns="182880" rIns="274320" bIns="182880" anchor="t" anchorCtr="0"/>
          <a:lstStyle>
            <a:lvl1pPr defTabSz="3035300">
              <a:defRPr sz="4200">
                <a:solidFill>
                  <a:schemeClr val="tx1"/>
                </a:solidFill>
                <a:latin typeface="Arial" pitchFamily="34" charset="0"/>
                <a:ea typeface="MS PGothic" pitchFamily="34" charset="-128"/>
              </a:defRPr>
            </a:lvl1pPr>
            <a:lvl2pPr marL="742950" indent="-285750" defTabSz="3035300">
              <a:defRPr sz="4200">
                <a:solidFill>
                  <a:schemeClr val="tx1"/>
                </a:solidFill>
                <a:latin typeface="Arial" pitchFamily="34" charset="0"/>
                <a:ea typeface="MS PGothic" pitchFamily="34" charset="-128"/>
              </a:defRPr>
            </a:lvl2pPr>
            <a:lvl3pPr marL="1143000" indent="-228600" defTabSz="3035300">
              <a:defRPr sz="4200">
                <a:solidFill>
                  <a:schemeClr val="tx1"/>
                </a:solidFill>
                <a:latin typeface="Arial" pitchFamily="34" charset="0"/>
                <a:ea typeface="MS PGothic" pitchFamily="34" charset="-128"/>
              </a:defRPr>
            </a:lvl3pPr>
            <a:lvl4pPr marL="1600200" indent="-228600" defTabSz="3035300">
              <a:defRPr sz="4200">
                <a:solidFill>
                  <a:schemeClr val="tx1"/>
                </a:solidFill>
                <a:latin typeface="Arial" pitchFamily="34" charset="0"/>
                <a:ea typeface="MS PGothic" pitchFamily="34" charset="-128"/>
              </a:defRPr>
            </a:lvl4pPr>
            <a:lvl5pPr marL="2057400" indent="-228600" defTabSz="3035300">
              <a:defRPr sz="4200">
                <a:solidFill>
                  <a:schemeClr val="tx1"/>
                </a:solidFill>
                <a:latin typeface="Arial" pitchFamily="34" charset="0"/>
                <a:ea typeface="MS PGothic" pitchFamily="34" charset="-128"/>
              </a:defRPr>
            </a:lvl5pPr>
            <a:lvl6pPr marL="25146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6pPr>
            <a:lvl7pPr marL="29718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7pPr>
            <a:lvl8pPr marL="34290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8pPr>
            <a:lvl9pPr marL="38862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9pPr>
          </a:lstStyle>
          <a:p>
            <a:pPr marL="0" marR="0" algn="just">
              <a:spcBef>
                <a:spcPts val="0"/>
              </a:spcBef>
              <a:spcAft>
                <a:spcPts val="800"/>
              </a:spcAft>
            </a:pPr>
            <a:r>
              <a:rPr lang="en-US" sz="1800" b="1" i="1" dirty="0">
                <a:latin typeface="Calibri" panose="020F0502020204030204" pitchFamily="34" charset="0"/>
                <a:ea typeface="Calibri" panose="020F0502020204030204" pitchFamily="34" charset="0"/>
                <a:cs typeface="Calibri" panose="020F0502020204030204" pitchFamily="34" charset="0"/>
              </a:rPr>
              <a:t>Bioinformatic Processing. </a:t>
            </a:r>
            <a:r>
              <a:rPr lang="en-US" sz="1800" dirty="0">
                <a:effectLst/>
                <a:latin typeface="Calibri" panose="020F0502020204030204" pitchFamily="34" charset="0"/>
                <a:ea typeface="Calibri" panose="020F0502020204030204" pitchFamily="34" charset="0"/>
                <a:cs typeface="Calibri" panose="020F0502020204030204" pitchFamily="34" charset="0"/>
              </a:rPr>
              <a:t>I</a:t>
            </a:r>
            <a:r>
              <a:rPr lang="en-US" sz="1800" dirty="0">
                <a:latin typeface="Calibri" panose="020F0502020204030204" pitchFamily="34" charset="0"/>
                <a:ea typeface="Calibri" panose="020F0502020204030204" pitchFamily="34" charset="0"/>
                <a:cs typeface="Calibri" panose="020F0502020204030204" pitchFamily="34" charset="0"/>
              </a:rPr>
              <a:t>llumina derived</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a:latin typeface="Calibri" panose="020F0502020204030204" pitchFamily="34" charset="0"/>
                <a:ea typeface="Calibri" panose="020F0502020204030204" pitchFamily="34" charset="0"/>
                <a:cs typeface="Calibri" panose="020F0502020204030204" pitchFamily="34" charset="0"/>
              </a:rPr>
              <a:t>metatranscriptome sequencing </a:t>
            </a:r>
            <a:r>
              <a:rPr lang="en-US" sz="1800" dirty="0">
                <a:effectLst/>
                <a:latin typeface="Calibri" panose="020F0502020204030204" pitchFamily="34" charset="0"/>
                <a:ea typeface="Calibri" panose="020F0502020204030204" pitchFamily="34" charset="0"/>
                <a:cs typeface="Calibri" panose="020F0502020204030204" pitchFamily="34" charset="0"/>
              </a:rPr>
              <a:t>reads were obtained from the National Center for Biotechnology Information (NCBI) Sequence Read Archive (SRA) or the China National Center for Bioinformation (CNCB) National Genomics Data Center (NGDC), trimmed, and assessed for quality before and after using </a:t>
            </a:r>
            <a:r>
              <a:rPr lang="en-US" sz="1800" dirty="0" err="1">
                <a:effectLst/>
                <a:latin typeface="Calibri" panose="020F0502020204030204" pitchFamily="34" charset="0"/>
                <a:ea typeface="Calibri" panose="020F0502020204030204" pitchFamily="34" charset="0"/>
                <a:cs typeface="Calibri" panose="020F0502020204030204" pitchFamily="34" charset="0"/>
              </a:rPr>
              <a:t>FastQC</a:t>
            </a:r>
            <a:r>
              <a:rPr lang="en-US" sz="1800" dirty="0">
                <a:effectLst/>
                <a:latin typeface="Calibri" panose="020F0502020204030204" pitchFamily="34" charset="0"/>
                <a:ea typeface="Calibri" panose="020F0502020204030204" pitchFamily="34" charset="0"/>
                <a:cs typeface="Calibri" panose="020F0502020204030204" pitchFamily="34" charset="0"/>
              </a:rPr>
              <a:t> and </a:t>
            </a:r>
            <a:r>
              <a:rPr lang="en-US" sz="1800" dirty="0" err="1">
                <a:effectLst/>
                <a:latin typeface="Calibri" panose="020F0502020204030204" pitchFamily="34" charset="0"/>
                <a:ea typeface="Calibri" panose="020F0502020204030204" pitchFamily="34" charset="0"/>
                <a:cs typeface="Calibri" panose="020F0502020204030204" pitchFamily="34" charset="0"/>
              </a:rPr>
              <a:t>Trimmomatic</a:t>
            </a:r>
            <a:r>
              <a:rPr lang="en-US" sz="1800" dirty="0">
                <a:effectLst/>
                <a:latin typeface="Calibri" panose="020F0502020204030204" pitchFamily="34" charset="0"/>
                <a:ea typeface="Calibri" panose="020F0502020204030204" pitchFamily="34" charset="0"/>
                <a:cs typeface="Calibri" panose="020F0502020204030204" pitchFamily="34" charset="0"/>
              </a:rPr>
              <a:t>. To control for different sequencing approaches by dataset (e.g., datasets being paired, or single-end reads), all paired-end reads were merged with FLASH (11) and concatenated with unmerged reads into one </a:t>
            </a:r>
            <a:r>
              <a:rPr lang="en-US" sz="1800" dirty="0" err="1">
                <a:effectLst/>
                <a:latin typeface="Calibri" panose="020F0502020204030204" pitchFamily="34" charset="0"/>
                <a:ea typeface="Calibri" panose="020F0502020204030204" pitchFamily="34" charset="0"/>
                <a:cs typeface="Calibri" panose="020F0502020204030204" pitchFamily="34" charset="0"/>
              </a:rPr>
              <a:t>fastq</a:t>
            </a:r>
            <a:r>
              <a:rPr lang="en-US" sz="1800" dirty="0">
                <a:effectLst/>
                <a:latin typeface="Calibri" panose="020F0502020204030204" pitchFamily="34" charset="0"/>
                <a:ea typeface="Calibri" panose="020F0502020204030204" pitchFamily="34" charset="0"/>
                <a:cs typeface="Calibri" panose="020F0502020204030204" pitchFamily="34" charset="0"/>
              </a:rPr>
              <a:t> file per sample, and low-complexity sequences were removed with </a:t>
            </a:r>
            <a:r>
              <a:rPr lang="en-US" sz="1800" dirty="0" err="1">
                <a:effectLst/>
                <a:latin typeface="Calibri" panose="020F0502020204030204" pitchFamily="34" charset="0"/>
                <a:ea typeface="Calibri" panose="020F0502020204030204" pitchFamily="34" charset="0"/>
                <a:cs typeface="Calibri" panose="020F0502020204030204" pitchFamily="34" charset="0"/>
              </a:rPr>
              <a:t>fastp</a:t>
            </a:r>
            <a:r>
              <a:rPr lang="en-US" sz="1800" dirty="0">
                <a:effectLst/>
                <a:latin typeface="Calibri" panose="020F0502020204030204" pitchFamily="34" charset="0"/>
                <a:ea typeface="Calibri" panose="020F0502020204030204" pitchFamily="34" charset="0"/>
                <a:cs typeface="Calibri" panose="020F0502020204030204" pitchFamily="34" charset="0"/>
              </a:rPr>
              <a:t>. Taxonomic classification was subsequently performed with Kraken2 utilizing the standard database + SARS CoV2. Classified </a:t>
            </a:r>
            <a:r>
              <a:rPr lang="en-US" sz="1800" dirty="0" err="1">
                <a:effectLst/>
                <a:latin typeface="Calibri" panose="020F0502020204030204" pitchFamily="34" charset="0"/>
                <a:ea typeface="Calibri" panose="020F0502020204030204" pitchFamily="34" charset="0"/>
                <a:cs typeface="Calibri" panose="020F0502020204030204" pitchFamily="34" charset="0"/>
              </a:rPr>
              <a:t>fastq</a:t>
            </a:r>
            <a:r>
              <a:rPr lang="en-US" sz="1800" dirty="0">
                <a:effectLst/>
                <a:latin typeface="Calibri" panose="020F0502020204030204" pitchFamily="34" charset="0"/>
                <a:ea typeface="Calibri" panose="020F0502020204030204" pitchFamily="34" charset="0"/>
                <a:cs typeface="Calibri" panose="020F0502020204030204" pitchFamily="34" charset="0"/>
              </a:rPr>
              <a:t> datasets were filtered of any human and </a:t>
            </a:r>
            <a:r>
              <a:rPr lang="en-US" sz="1800" dirty="0" err="1">
                <a:effectLst/>
                <a:latin typeface="Calibri" panose="020F0502020204030204" pitchFamily="34" charset="0"/>
                <a:ea typeface="Calibri" panose="020F0502020204030204" pitchFamily="34" charset="0"/>
                <a:cs typeface="Calibri" panose="020F0502020204030204" pitchFamily="34" charset="0"/>
              </a:rPr>
              <a:t>phix</a:t>
            </a:r>
            <a:r>
              <a:rPr lang="en-US" sz="1800" dirty="0">
                <a:effectLst/>
                <a:latin typeface="Calibri" panose="020F0502020204030204" pitchFamily="34" charset="0"/>
                <a:ea typeface="Calibri" panose="020F0502020204030204" pitchFamily="34" charset="0"/>
                <a:cs typeface="Calibri" panose="020F0502020204030204" pitchFamily="34" charset="0"/>
              </a:rPr>
              <a:t> classified reads and analyzed with </a:t>
            </a:r>
            <a:r>
              <a:rPr lang="en-US" sz="1800" dirty="0" err="1">
                <a:effectLst/>
                <a:latin typeface="Calibri" panose="020F0502020204030204" pitchFamily="34" charset="0"/>
                <a:ea typeface="Calibri" panose="020F0502020204030204" pitchFamily="34" charset="0"/>
                <a:cs typeface="Calibri" panose="020F0502020204030204" pitchFamily="34" charset="0"/>
              </a:rPr>
              <a:t>SeqScreen</a:t>
            </a:r>
            <a:r>
              <a:rPr lang="en-US" sz="1800" dirty="0">
                <a:effectLst/>
                <a:latin typeface="Calibri" panose="020F0502020204030204" pitchFamily="34" charset="0"/>
                <a:ea typeface="Calibri" panose="020F0502020204030204" pitchFamily="34" charset="0"/>
                <a:cs typeface="Calibri" panose="020F0502020204030204" pitchFamily="34" charset="0"/>
              </a:rPr>
              <a:t> to obtain a list of leaf-node molecular function and biological process Gene Ontology (GO) terms present within each of the samples. The </a:t>
            </a:r>
            <a:r>
              <a:rPr lang="en-US" sz="1800" dirty="0" err="1">
                <a:effectLst/>
                <a:latin typeface="Calibri" panose="020F0502020204030204" pitchFamily="34" charset="0"/>
                <a:ea typeface="Calibri" panose="020F0502020204030204" pitchFamily="34" charset="0"/>
                <a:cs typeface="Calibri" panose="020F0502020204030204" pitchFamily="34" charset="0"/>
              </a:rPr>
              <a:t>CoV</a:t>
            </a:r>
            <a:r>
              <a:rPr lang="en-US" sz="1800" dirty="0">
                <a:effectLst/>
                <a:latin typeface="Calibri" panose="020F0502020204030204" pitchFamily="34" charset="0"/>
                <a:ea typeface="Calibri" panose="020F0502020204030204" pitchFamily="34" charset="0"/>
                <a:cs typeface="Calibri" panose="020F0502020204030204" pitchFamily="34" charset="0"/>
              </a:rPr>
              <a:t>-IRT-Micro </a:t>
            </a:r>
            <a:r>
              <a:rPr lang="en-US" sz="1800" dirty="0" err="1">
                <a:effectLst/>
                <a:latin typeface="Calibri" panose="020F0502020204030204" pitchFamily="34" charset="0"/>
                <a:ea typeface="Calibri" panose="020F0502020204030204" pitchFamily="34" charset="0"/>
                <a:cs typeface="Calibri" panose="020F0502020204030204" pitchFamily="34" charset="0"/>
              </a:rPr>
              <a:t>conda</a:t>
            </a:r>
            <a:r>
              <a:rPr lang="en-US" sz="1800" dirty="0">
                <a:effectLst/>
                <a:latin typeface="Calibri" panose="020F0502020204030204" pitchFamily="34" charset="0"/>
                <a:ea typeface="Calibri" panose="020F0502020204030204" pitchFamily="34" charset="0"/>
                <a:cs typeface="Calibri" panose="020F0502020204030204" pitchFamily="34" charset="0"/>
              </a:rPr>
              <a:t> package (</a:t>
            </a:r>
            <a:r>
              <a:rPr lang="en-US"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https://github.com/AstrobioMike/CoV-IRT-Micro</a:t>
            </a:r>
            <a:r>
              <a:rPr lang="en-US" sz="1800" dirty="0">
                <a:effectLst/>
                <a:latin typeface="Calibri" panose="020F0502020204030204" pitchFamily="34" charset="0"/>
                <a:ea typeface="Calibri" panose="020F0502020204030204" pitchFamily="34" charset="0"/>
                <a:cs typeface="Calibri" panose="020F0502020204030204" pitchFamily="34" charset="0"/>
              </a:rPr>
              <a:t>) was used to propagate parent GO terms, parse </a:t>
            </a:r>
            <a:r>
              <a:rPr lang="en-US" sz="1800" dirty="0" err="1">
                <a:effectLst/>
                <a:latin typeface="Calibri" panose="020F0502020204030204" pitchFamily="34" charset="0"/>
                <a:ea typeface="Calibri" panose="020F0502020204030204" pitchFamily="34" charset="0"/>
                <a:cs typeface="Calibri" panose="020F0502020204030204" pitchFamily="34" charset="0"/>
              </a:rPr>
              <a:t>SeqScreen</a:t>
            </a:r>
            <a:r>
              <a:rPr lang="en-US" sz="1800" dirty="0">
                <a:effectLst/>
                <a:latin typeface="Calibri" panose="020F0502020204030204" pitchFamily="34" charset="0"/>
                <a:ea typeface="Calibri" panose="020F0502020204030204" pitchFamily="34" charset="0"/>
                <a:cs typeface="Calibri" panose="020F0502020204030204" pitchFamily="34" charset="0"/>
              </a:rPr>
              <a:t> outputs by taxonomic domain, and summarize Kraken2 taxonomic results and </a:t>
            </a:r>
            <a:r>
              <a:rPr lang="en-US" sz="1800" dirty="0" err="1">
                <a:effectLst/>
                <a:latin typeface="Calibri" panose="020F0502020204030204" pitchFamily="34" charset="0"/>
                <a:ea typeface="Calibri" panose="020F0502020204030204" pitchFamily="34" charset="0"/>
                <a:cs typeface="Calibri" panose="020F0502020204030204" pitchFamily="34" charset="0"/>
              </a:rPr>
              <a:t>SeqScreen</a:t>
            </a:r>
            <a:r>
              <a:rPr lang="en-US" sz="1800" dirty="0">
                <a:effectLst/>
                <a:latin typeface="Calibri" panose="020F0502020204030204" pitchFamily="34" charset="0"/>
                <a:ea typeface="Calibri" panose="020F0502020204030204" pitchFamily="34" charset="0"/>
                <a:cs typeface="Calibri" panose="020F0502020204030204" pitchFamily="34" charset="0"/>
              </a:rPr>
              <a:t>-reported protein identifiers. </a:t>
            </a:r>
          </a:p>
          <a:p>
            <a:pPr marL="0" marR="0" algn="just">
              <a:spcBef>
                <a:spcPts val="0"/>
              </a:spcBef>
              <a:spcAft>
                <a:spcPts val="1200"/>
              </a:spcAft>
            </a:pPr>
            <a:r>
              <a:rPr lang="en-US" sz="1800" b="1" i="1" dirty="0" err="1">
                <a:effectLst/>
                <a:latin typeface="Calibri" panose="020F0502020204030204" pitchFamily="34" charset="0"/>
                <a:ea typeface="Calibri" panose="020F0502020204030204" pitchFamily="34" charset="0"/>
                <a:cs typeface="Calibri" panose="020F0502020204030204" pitchFamily="34" charset="0"/>
              </a:rPr>
              <a:t>Metransciptome</a:t>
            </a:r>
            <a:r>
              <a:rPr lang="en-US" sz="1800" b="1" i="1" dirty="0">
                <a:effectLst/>
                <a:latin typeface="Calibri" panose="020F0502020204030204" pitchFamily="34" charset="0"/>
                <a:ea typeface="Calibri" panose="020F0502020204030204" pitchFamily="34" charset="0"/>
                <a:cs typeface="Calibri" panose="020F0502020204030204" pitchFamily="34" charset="0"/>
              </a:rPr>
              <a:t> Analysis</a:t>
            </a:r>
            <a:r>
              <a:rPr lang="en-US" sz="1800" dirty="0">
                <a:effectLst/>
                <a:latin typeface="Calibri" panose="020F0502020204030204" pitchFamily="34" charset="0"/>
                <a:ea typeface="Calibri" panose="020F0502020204030204" pitchFamily="34" charset="0"/>
                <a:cs typeface="Calibri" panose="020F0502020204030204" pitchFamily="34" charset="0"/>
              </a:rPr>
              <a:t>. Parent-propagated GO term counts, sample read counts, taxonomic classifications, and curated clinical metadata were imported into a working </a:t>
            </a:r>
            <a:r>
              <a:rPr lang="en-US" sz="1800" dirty="0" err="1">
                <a:effectLst/>
                <a:latin typeface="Calibri" panose="020F0502020204030204" pitchFamily="34" charset="0"/>
                <a:ea typeface="Calibri" panose="020F0502020204030204" pitchFamily="34" charset="0"/>
                <a:cs typeface="Calibri" panose="020F0502020204030204" pitchFamily="34" charset="0"/>
              </a:rPr>
              <a:t>phyloseq</a:t>
            </a:r>
            <a:r>
              <a:rPr lang="en-US" sz="1800" dirty="0">
                <a:effectLst/>
                <a:latin typeface="Calibri" panose="020F0502020204030204" pitchFamily="34" charset="0"/>
                <a:ea typeface="Calibri" panose="020F0502020204030204" pitchFamily="34" charset="0"/>
                <a:cs typeface="Calibri" panose="020F0502020204030204" pitchFamily="34" charset="0"/>
              </a:rPr>
              <a:t> object and removed of potential contamination whenever negative controls were present using the package </a:t>
            </a:r>
            <a:r>
              <a:rPr lang="en-US" sz="1800" dirty="0" err="1">
                <a:effectLst/>
                <a:latin typeface="Calibri" panose="020F0502020204030204" pitchFamily="34" charset="0"/>
                <a:ea typeface="Calibri" panose="020F0502020204030204" pitchFamily="34" charset="0"/>
                <a:cs typeface="Calibri" panose="020F0502020204030204" pitchFamily="34" charset="0"/>
              </a:rPr>
              <a:t>decontam</a:t>
            </a:r>
            <a:r>
              <a:rPr lang="en-US" sz="1800" dirty="0">
                <a:effectLst/>
                <a:latin typeface="Calibri" panose="020F0502020204030204" pitchFamily="34" charset="0"/>
                <a:ea typeface="Calibri" panose="020F0502020204030204" pitchFamily="34" charset="0"/>
                <a:cs typeface="Calibri" panose="020F0502020204030204" pitchFamily="34" charset="0"/>
              </a:rPr>
              <a:t> when possible. After read-filtering and batch-effect sample removal, sample cohorts of </a:t>
            </a:r>
            <a:r>
              <a:rPr lang="en-US" sz="1800" i="1" dirty="0">
                <a:effectLst/>
                <a:latin typeface="Calibri" panose="020F0502020204030204" pitchFamily="34" charset="0"/>
                <a:ea typeface="Calibri" panose="020F0502020204030204" pitchFamily="34" charset="0"/>
                <a:cs typeface="Calibri" panose="020F0502020204030204" pitchFamily="34" charset="0"/>
              </a:rPr>
              <a:t>n=</a:t>
            </a:r>
            <a:r>
              <a:rPr lang="en-US" sz="1800" dirty="0">
                <a:effectLst/>
                <a:latin typeface="Calibri" panose="020F0502020204030204" pitchFamily="34" charset="0"/>
                <a:ea typeface="Calibri" panose="020F0502020204030204" pitchFamily="34" charset="0"/>
                <a:cs typeface="Calibri" panose="020F0502020204030204" pitchFamily="34" charset="0"/>
              </a:rPr>
              <a:t>29 uninfected samples from 29 subjects, </a:t>
            </a:r>
            <a:r>
              <a:rPr lang="en-US" sz="1800" i="1" dirty="0">
                <a:effectLst/>
                <a:latin typeface="Calibri" panose="020F0502020204030204" pitchFamily="34" charset="0"/>
                <a:ea typeface="Calibri" panose="020F0502020204030204" pitchFamily="34" charset="0"/>
                <a:cs typeface="Calibri" panose="020F0502020204030204" pitchFamily="34" charset="0"/>
              </a:rPr>
              <a:t>n=</a:t>
            </a:r>
            <a:r>
              <a:rPr lang="en-US" sz="1800" dirty="0">
                <a:effectLst/>
                <a:latin typeface="Calibri" panose="020F0502020204030204" pitchFamily="34" charset="0"/>
                <a:ea typeface="Calibri" panose="020F0502020204030204" pitchFamily="34" charset="0"/>
                <a:cs typeface="Calibri" panose="020F0502020204030204" pitchFamily="34" charset="0"/>
              </a:rPr>
              <a:t>25 CAP samples from 25 subjects, and</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32 COVID-19 samples from 18 subjects were available for comparison (total,</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86 BALF samples from </a:t>
            </a:r>
            <a:r>
              <a:rPr lang="en-US" sz="1800" i="1" dirty="0">
                <a:effectLst/>
                <a:latin typeface="Calibri" panose="020F0502020204030204" pitchFamily="34" charset="0"/>
                <a:ea typeface="Calibri" panose="020F0502020204030204" pitchFamily="34" charset="0"/>
                <a:cs typeface="Calibri" panose="020F0502020204030204" pitchFamily="34" charset="0"/>
              </a:rPr>
              <a:t>n=</a:t>
            </a:r>
            <a:r>
              <a:rPr lang="en-US" sz="1800" dirty="0">
                <a:effectLst/>
                <a:latin typeface="Calibri" panose="020F0502020204030204" pitchFamily="34" charset="0"/>
                <a:ea typeface="Calibri" panose="020F0502020204030204" pitchFamily="34" charset="0"/>
                <a:cs typeface="Calibri" panose="020F0502020204030204" pitchFamily="34" charset="0"/>
              </a:rPr>
              <a:t>72 subjects). Amongst the COVID-19 cohort at the time of the index study publication,</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10 samples were from 5 known-deceased subjects,</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15 samples were from 9 known-survived subjects, and</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7 from 4 subjects of the total 32 COVID-19 samples in this meta-analysis with unknown / unpublished survival outcomes. GO term abundances from the remaining subjects’ specimens were compositionally transformed, center log ratio (CLR) normalized, and independently compared by case type (COVID-19 vs CAP and Uninfected) and survival outcome (COVID-19 only deceased vs survived) using MaAsLin2 with minimum abundance, prevalence, and significance cutoffs of 0.01, 0.1, and q &lt; 0.05 (</a:t>
            </a:r>
            <a:r>
              <a:rPr lang="en-US" sz="1800" dirty="0" err="1">
                <a:effectLst/>
                <a:latin typeface="Calibri" panose="020F0502020204030204" pitchFamily="34" charset="0"/>
                <a:ea typeface="Calibri" panose="020F0502020204030204" pitchFamily="34" charset="0"/>
                <a:cs typeface="Calibri" panose="020F0502020204030204" pitchFamily="34" charset="0"/>
              </a:rPr>
              <a:t>Benjamini</a:t>
            </a:r>
            <a:r>
              <a:rPr lang="en-US" sz="1800" dirty="0">
                <a:effectLst/>
                <a:latin typeface="Calibri" panose="020F0502020204030204" pitchFamily="34" charset="0"/>
                <a:ea typeface="Calibri" panose="020F0502020204030204" pitchFamily="34" charset="0"/>
                <a:cs typeface="Calibri" panose="020F0502020204030204" pitchFamily="34" charset="0"/>
              </a:rPr>
              <a:t>-Hochberg multiple test correction). Additionally, GO term counts subjected to and unsupervised clustering community typing with Dirichlet Multinomial Mixtures (DMM) using square root scaled counts, followed statistical comparisons using analysis of variance (ANOVA) with metadata categories case type and survival outcome. Statistically significant GO terms results derived from the MaAsLin2 analysis were thereafter ordered by parental lineage and visualized alongside consensus DMM clusters and metadata categories publication, case type, and survival outcome using the package </a:t>
            </a:r>
            <a:r>
              <a:rPr lang="en-US" sz="1800" dirty="0" err="1">
                <a:effectLst/>
                <a:latin typeface="Calibri" panose="020F0502020204030204" pitchFamily="34" charset="0"/>
                <a:ea typeface="Calibri" panose="020F0502020204030204" pitchFamily="34" charset="0"/>
                <a:cs typeface="Calibri" panose="020F0502020204030204" pitchFamily="34" charset="0"/>
              </a:rPr>
              <a:t>pheatmap</a:t>
            </a:r>
            <a:r>
              <a:rPr lang="en-US" sz="1800" dirty="0">
                <a:effectLst/>
                <a:latin typeface="Calibri" panose="020F0502020204030204" pitchFamily="34" charset="0"/>
                <a:ea typeface="Calibri" panose="020F0502020204030204" pitchFamily="34" charset="0"/>
                <a:cs typeface="Calibri" panose="020F0502020204030204" pitchFamily="34" charset="0"/>
              </a:rPr>
              <a:t> (v1.0.12). Taxonomic comparisons were analyzed by case type and survival outcome with heat tree visualizations using log2 median ratio differences using </a:t>
            </a:r>
            <a:r>
              <a:rPr lang="en-US" sz="1800" dirty="0" err="1">
                <a:effectLst/>
                <a:latin typeface="Calibri" panose="020F0502020204030204" pitchFamily="34" charset="0"/>
                <a:ea typeface="Calibri" panose="020F0502020204030204" pitchFamily="34" charset="0"/>
                <a:cs typeface="Calibri" panose="020F0502020204030204" pitchFamily="34" charset="0"/>
              </a:rPr>
              <a:t>metacoder</a:t>
            </a:r>
            <a:r>
              <a:rPr lang="en-US" sz="1800" dirty="0">
                <a:effectLst/>
                <a:latin typeface="Calibri" panose="020F0502020204030204" pitchFamily="34" charset="0"/>
                <a:ea typeface="Calibri" panose="020F0502020204030204" pitchFamily="34" charset="0"/>
                <a:cs typeface="Calibri" panose="020F0502020204030204" pitchFamily="34" charset="0"/>
              </a:rPr>
              <a:t> (v0.34). An overview of the processing workflow as well as additional supplementary information about the clinical metadata, intermediate processing commands, and parameters used in the </a:t>
            </a:r>
            <a:r>
              <a:rPr lang="en-US" sz="1800" dirty="0">
                <a:latin typeface="Calibri" panose="020F0502020204030204" pitchFamily="34" charset="0"/>
                <a:ea typeface="Calibri" panose="020F0502020204030204" pitchFamily="34" charset="0"/>
                <a:cs typeface="Calibri" panose="020F0502020204030204" pitchFamily="34" charset="0"/>
              </a:rPr>
              <a:t>bioinformatic pipeline, </a:t>
            </a:r>
            <a:r>
              <a:rPr lang="en-US" sz="1800" dirty="0">
                <a:effectLst/>
                <a:latin typeface="Calibri" panose="020F0502020204030204" pitchFamily="34" charset="0"/>
                <a:ea typeface="Calibri" panose="020F0502020204030204" pitchFamily="34" charset="0"/>
                <a:cs typeface="Calibri" panose="020F0502020204030204" pitchFamily="34" charset="0"/>
              </a:rPr>
              <a:t>can be found at the COV-IRT microbial </a:t>
            </a:r>
            <a:r>
              <a:rPr lang="en-US" sz="1800" dirty="0" err="1">
                <a:effectLst/>
                <a:latin typeface="Calibri" panose="020F0502020204030204" pitchFamily="34" charset="0"/>
                <a:ea typeface="Calibri" panose="020F0502020204030204" pitchFamily="34" charset="0"/>
                <a:cs typeface="Calibri" panose="020F0502020204030204" pitchFamily="34" charset="0"/>
              </a:rPr>
              <a:t>github</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https://github.com/COV-IRT/microbial</a:t>
            </a:r>
            <a:r>
              <a:rPr lang="en-US" sz="1800" dirty="0">
                <a:effectLst/>
                <a:latin typeface="Calibri" panose="020F0502020204030204" pitchFamily="34" charset="0"/>
                <a:ea typeface="Calibri" panose="020F0502020204030204" pitchFamily="34" charset="0"/>
                <a:cs typeface="Calibri" panose="020F0502020204030204" pitchFamily="34" charset="0"/>
              </a:rPr>
              <a:t>) and open science framework (OSF) project (</a:t>
            </a:r>
            <a:r>
              <a:rPr lang="en-US"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7">
                  <a:extLst>
                    <a:ext uri="{A12FA001-AC4F-418D-AE19-62706E023703}">
                      <ahyp:hlinkClr xmlns:ahyp="http://schemas.microsoft.com/office/drawing/2018/hyperlinkcolor" val="tx"/>
                    </a:ext>
                  </a:extLst>
                </a:hlinkClick>
              </a:rPr>
              <a:t>https://osf.io/7nrd3/</a:t>
            </a:r>
            <a:r>
              <a:rPr lang="en-US" sz="1800" dirty="0">
                <a:effectLst/>
                <a:latin typeface="Calibri" panose="020F0502020204030204" pitchFamily="34" charset="0"/>
                <a:ea typeface="Calibri" panose="020F0502020204030204" pitchFamily="34" charset="0"/>
                <a:cs typeface="Calibri" panose="020F0502020204030204" pitchFamily="34" charset="0"/>
              </a:rPr>
              <a:t>) websites.</a:t>
            </a:r>
            <a:endParaRPr lang="en-US" sz="1800" dirty="0">
              <a:effectLst/>
              <a:latin typeface="Calibri" panose="020F0502020204030204" pitchFamily="34" charset="0"/>
              <a:ea typeface="Calibri" panose="020F0502020204030204" pitchFamily="34" charset="0"/>
            </a:endParaRPr>
          </a:p>
          <a:p>
            <a:pPr marL="342900" indent="-342900" algn="just">
              <a:lnSpc>
                <a:spcPct val="95000"/>
              </a:lnSpc>
              <a:spcBef>
                <a:spcPts val="0"/>
              </a:spcBef>
              <a:spcAft>
                <a:spcPts val="0"/>
              </a:spcAft>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p:txBody>
      </p:sp>
      <p:cxnSp>
        <p:nvCxnSpPr>
          <p:cNvPr id="51" name="Straight Arrow Connector 50">
            <a:extLst>
              <a:ext uri="{FF2B5EF4-FFF2-40B4-BE49-F238E27FC236}">
                <a16:creationId xmlns:a16="http://schemas.microsoft.com/office/drawing/2014/main" id="{74E42D31-CF01-4C0E-9D60-0E5F4E214BEB}"/>
              </a:ext>
            </a:extLst>
          </p:cNvPr>
          <p:cNvCxnSpPr/>
          <p:nvPr/>
        </p:nvCxnSpPr>
        <p:spPr bwMode="auto">
          <a:xfrm>
            <a:off x="16105029" y="18538542"/>
            <a:ext cx="914400" cy="914400"/>
          </a:xfrm>
          <a:prstGeom prst="straightConnector1">
            <a:avLst/>
          </a:prstGeom>
          <a:gradFill rotWithShape="1">
            <a:gsLst>
              <a:gs pos="0">
                <a:srgbClr val="DDDDDD">
                  <a:gamma/>
                  <a:tint val="22353"/>
                  <a:invGamma/>
                </a:srgbClr>
              </a:gs>
              <a:gs pos="100000">
                <a:srgbClr val="DDDDDD"/>
              </a:gs>
            </a:gsLst>
            <a:lin ang="5400000" scaled="1"/>
          </a:gradFill>
          <a:ln w="9525" cap="flat" cmpd="sng" algn="ctr">
            <a:noFill/>
            <a:prstDash val="solid"/>
            <a:round/>
            <a:headEnd type="none" w="med" len="med"/>
            <a:tailEnd type="triangle"/>
          </a:ln>
          <a:effectLst/>
        </p:spPr>
      </p:cxnSp>
      <p:sp>
        <p:nvSpPr>
          <p:cNvPr id="807" name="Text Box 73">
            <a:extLst>
              <a:ext uri="{FF2B5EF4-FFF2-40B4-BE49-F238E27FC236}">
                <a16:creationId xmlns:a16="http://schemas.microsoft.com/office/drawing/2014/main" id="{7F220929-8543-40C2-9E0A-F44FB5C21719}"/>
              </a:ext>
            </a:extLst>
          </p:cNvPr>
          <p:cNvSpPr txBox="1">
            <a:spLocks noChangeArrowheads="1"/>
          </p:cNvSpPr>
          <p:nvPr/>
        </p:nvSpPr>
        <p:spPr bwMode="auto">
          <a:xfrm>
            <a:off x="32246428" y="11557567"/>
            <a:ext cx="42832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3600" b="1" dirty="0">
                <a:latin typeface="Calibri" panose="020F0502020204030204" pitchFamily="34" charset="0"/>
                <a:cs typeface="Calibri" panose="020F0502020204030204" pitchFamily="34" charset="0"/>
              </a:rPr>
              <a:t>C</a:t>
            </a:r>
          </a:p>
        </p:txBody>
      </p:sp>
      <p:sp>
        <p:nvSpPr>
          <p:cNvPr id="809" name="Text Box 73">
            <a:extLst>
              <a:ext uri="{FF2B5EF4-FFF2-40B4-BE49-F238E27FC236}">
                <a16:creationId xmlns:a16="http://schemas.microsoft.com/office/drawing/2014/main" id="{1F4E91F3-6564-4473-A1C8-A16B9576B5EB}"/>
              </a:ext>
            </a:extLst>
          </p:cNvPr>
          <p:cNvSpPr txBox="1">
            <a:spLocks noChangeArrowheads="1"/>
          </p:cNvSpPr>
          <p:nvPr/>
        </p:nvSpPr>
        <p:spPr bwMode="auto">
          <a:xfrm>
            <a:off x="32227568" y="12084539"/>
            <a:ext cx="47641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3600" b="1" dirty="0">
                <a:latin typeface="Calibri" panose="020F0502020204030204" pitchFamily="34" charset="0"/>
                <a:cs typeface="Calibri" panose="020F0502020204030204" pitchFamily="34" charset="0"/>
              </a:rPr>
              <a:t>D</a:t>
            </a:r>
          </a:p>
        </p:txBody>
      </p:sp>
      <p:sp>
        <p:nvSpPr>
          <p:cNvPr id="900" name="Text Box 73">
            <a:extLst>
              <a:ext uri="{FF2B5EF4-FFF2-40B4-BE49-F238E27FC236}">
                <a16:creationId xmlns:a16="http://schemas.microsoft.com/office/drawing/2014/main" id="{7C526DCE-DE3D-4A88-83FC-1B380868141C}"/>
              </a:ext>
            </a:extLst>
          </p:cNvPr>
          <p:cNvSpPr txBox="1">
            <a:spLocks noChangeArrowheads="1"/>
          </p:cNvSpPr>
          <p:nvPr/>
        </p:nvSpPr>
        <p:spPr bwMode="auto">
          <a:xfrm>
            <a:off x="32294894" y="12779772"/>
            <a:ext cx="40908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3600" b="1" dirty="0">
                <a:latin typeface="Calibri" panose="020F0502020204030204" pitchFamily="34" charset="0"/>
                <a:cs typeface="Calibri" panose="020F0502020204030204" pitchFamily="34" charset="0"/>
              </a:rPr>
              <a:t>E</a:t>
            </a:r>
          </a:p>
        </p:txBody>
      </p:sp>
      <p:sp>
        <p:nvSpPr>
          <p:cNvPr id="618" name="Rectangle 69">
            <a:extLst>
              <a:ext uri="{FF2B5EF4-FFF2-40B4-BE49-F238E27FC236}">
                <a16:creationId xmlns:a16="http://schemas.microsoft.com/office/drawing/2014/main" id="{6E30B39B-6910-4A57-868E-62C2A6043A38}"/>
              </a:ext>
            </a:extLst>
          </p:cNvPr>
          <p:cNvSpPr>
            <a:spLocks noChangeArrowheads="1"/>
          </p:cNvSpPr>
          <p:nvPr/>
        </p:nvSpPr>
        <p:spPr bwMode="auto">
          <a:xfrm>
            <a:off x="91440" y="14456567"/>
            <a:ext cx="7639817" cy="10584569"/>
          </a:xfrm>
          <a:prstGeom prst="rect">
            <a:avLst/>
          </a:prstGeom>
          <a:noFill/>
          <a:ln w="9525">
            <a:noFill/>
            <a:round/>
            <a:headEnd/>
            <a:tailEnd/>
          </a:ln>
          <a:extLst>
            <a:ext uri="{909E8E84-426E-40DD-AFC4-6F175D3DCCD1}">
              <a14:hiddenFill xmlns:a14="http://schemas.microsoft.com/office/drawing/2010/main">
                <a:solidFill>
                  <a:srgbClr val="FFFFFF"/>
                </a:solidFill>
              </a14:hiddenFill>
            </a:ext>
          </a:extLst>
        </p:spPr>
        <p:txBody>
          <a:bodyPr wrap="square" lIns="182880" tIns="182880" rIns="274320" bIns="182880" anchor="t" anchorCtr="0"/>
          <a:lstStyle>
            <a:lvl1pPr defTabSz="3035300">
              <a:defRPr sz="4200">
                <a:solidFill>
                  <a:schemeClr val="tx1"/>
                </a:solidFill>
                <a:latin typeface="Arial" pitchFamily="34" charset="0"/>
                <a:ea typeface="MS PGothic" pitchFamily="34" charset="-128"/>
              </a:defRPr>
            </a:lvl1pPr>
            <a:lvl2pPr marL="742950" indent="-285750" defTabSz="3035300">
              <a:defRPr sz="4200">
                <a:solidFill>
                  <a:schemeClr val="tx1"/>
                </a:solidFill>
                <a:latin typeface="Arial" pitchFamily="34" charset="0"/>
                <a:ea typeface="MS PGothic" pitchFamily="34" charset="-128"/>
              </a:defRPr>
            </a:lvl2pPr>
            <a:lvl3pPr marL="1143000" indent="-228600" defTabSz="3035300">
              <a:defRPr sz="4200">
                <a:solidFill>
                  <a:schemeClr val="tx1"/>
                </a:solidFill>
                <a:latin typeface="Arial" pitchFamily="34" charset="0"/>
                <a:ea typeface="MS PGothic" pitchFamily="34" charset="-128"/>
              </a:defRPr>
            </a:lvl3pPr>
            <a:lvl4pPr marL="1600200" indent="-228600" defTabSz="3035300">
              <a:defRPr sz="4200">
                <a:solidFill>
                  <a:schemeClr val="tx1"/>
                </a:solidFill>
                <a:latin typeface="Arial" pitchFamily="34" charset="0"/>
                <a:ea typeface="MS PGothic" pitchFamily="34" charset="-128"/>
              </a:defRPr>
            </a:lvl4pPr>
            <a:lvl5pPr marL="2057400" indent="-228600" defTabSz="3035300">
              <a:defRPr sz="4200">
                <a:solidFill>
                  <a:schemeClr val="tx1"/>
                </a:solidFill>
                <a:latin typeface="Arial" pitchFamily="34" charset="0"/>
                <a:ea typeface="MS PGothic" pitchFamily="34" charset="-128"/>
              </a:defRPr>
            </a:lvl5pPr>
            <a:lvl6pPr marL="25146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6pPr>
            <a:lvl7pPr marL="29718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7pPr>
            <a:lvl8pPr marL="34290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8pPr>
            <a:lvl9pPr marL="38862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9pPr>
          </a:lstStyle>
          <a:p>
            <a:pPr marR="0" algn="just">
              <a:spcBef>
                <a:spcPts val="0"/>
              </a:spcBef>
              <a:spcAft>
                <a:spcPts val="1200"/>
              </a:spcAft>
              <a:buFont typeface="Arial" panose="020B0604020202020204" pitchFamily="34" charset="0"/>
              <a:buChar char="•"/>
            </a:pP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For respiratory viruses like</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SARS-CoV-2, bronchoalveolar Lavage Fluid (BALF) derived metatranscriptomes sampled from diseased host tissues represent a unique opportunity to investigate how the microbiome is responding to host a viral mediated changes in conditions surrounding SARS-CoV2 infection.</a:t>
            </a:r>
          </a:p>
          <a:p>
            <a:pPr marR="0" algn="just">
              <a:spcBef>
                <a:spcPts val="0"/>
              </a:spcBef>
              <a:spcAft>
                <a:spcPts val="1200"/>
              </a:spcAft>
              <a:buFont typeface="Arial" panose="020B0604020202020204" pitchFamily="34" charset="0"/>
              <a:buChar char="•"/>
            </a:pP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Early in the SARS-CoV-2 outbreak, scientists openly published metatranscriptome sequences from BALF samples of patients with COVID-19 disease, prompting us to investigate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microbially derived transcriptomic changes surrounding COVID-19 moderate to severe disease and progression</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despite limitations in experimental study design.</a:t>
            </a:r>
          </a:p>
          <a:p>
            <a:pPr marR="0" algn="just">
              <a:spcBef>
                <a:spcPts val="0"/>
              </a:spcBef>
              <a:spcAft>
                <a:spcPts val="1200"/>
              </a:spcAft>
              <a:buFont typeface="Arial" panose="020B0604020202020204" pitchFamily="34" charset="0"/>
              <a:buChar char="•"/>
            </a:pP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In contrast to other studies that focus on characteristics of the human host response or SARS-CoV-2 lineages and viral variants, our analysis specifically evaluated focused on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microbial taxonomic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and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functional profiles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of the BALF metatranscriptomes</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t>
            </a:r>
          </a:p>
          <a:p>
            <a:pPr marR="0" algn="just">
              <a:spcBef>
                <a:spcPts val="0"/>
              </a:spcBef>
              <a:spcAft>
                <a:spcPts val="1200"/>
              </a:spcAft>
              <a:buFont typeface="Arial" panose="020B0604020202020204" pitchFamily="34" charset="0"/>
              <a:buChar char="•"/>
            </a:pP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Using human BALF metatranscriptomes</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sourced from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seven publications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and corresponding publicly available sequencing data repositories, we were able to c</a:t>
            </a:r>
            <a:r>
              <a:rPr lang="en-US" sz="2000" dirty="0">
                <a:solidFill>
                  <a:srgbClr val="000000"/>
                </a:solidFill>
                <a:latin typeface="Calibri" panose="020F0502020204030204" pitchFamily="34" charset="0"/>
                <a:ea typeface="Calibri" panose="020F0502020204030204" pitchFamily="34" charset="0"/>
                <a:cs typeface="Calibri" panose="020F0502020204030204" pitchFamily="34" charset="0"/>
              </a:rPr>
              <a:t>onduct a </a:t>
            </a:r>
            <a:r>
              <a:rPr lang="en-US" sz="2000" b="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multivariate taxonomic </a:t>
            </a:r>
            <a:r>
              <a:rPr lang="en-US" sz="20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and </a:t>
            </a:r>
            <a:r>
              <a:rPr lang="en-US" sz="2000" b="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functional microbiome comparison </a:t>
            </a:r>
            <a:r>
              <a:rPr lang="en-US" sz="20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using </a:t>
            </a:r>
            <a:r>
              <a:rPr lang="en-US" sz="2000" dirty="0">
                <a:solidFill>
                  <a:srgbClr val="201F1E"/>
                </a:solidFill>
                <a:latin typeface="Calibri" panose="020F0502020204030204" pitchFamily="34" charset="0"/>
                <a:ea typeface="Calibri" panose="020F0502020204030204" pitchFamily="34" charset="0"/>
                <a:cs typeface="Calibri" panose="020F0502020204030204" pitchFamily="34" charset="0"/>
              </a:rPr>
              <a:t>metatranscriptome sequencing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derived from BALF specimens of subjects grouped into one of three classes: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 Uninfected</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controls;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 Community Acquired Pneumonia (CAP)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patients; or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3)</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COVID-19 patients with moderate to severe disease</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with a subsequent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stratified analysis by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mortality</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(Table 1).</a:t>
            </a:r>
          </a:p>
          <a:p>
            <a:pPr marR="0" algn="just">
              <a:spcBef>
                <a:spcPts val="0"/>
              </a:spcBef>
              <a:spcAft>
                <a:spcPts val="1200"/>
              </a:spcAft>
              <a:buFont typeface="Arial" panose="020B0604020202020204" pitchFamily="34" charset="0"/>
              <a:buChar char="•"/>
            </a:pP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The objective of the study was to compare the </a:t>
            </a:r>
            <a:r>
              <a:rPr lang="en-US" sz="20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amongst </a:t>
            </a:r>
            <a:r>
              <a:rPr lang="en-US" sz="2000" b="1" dirty="0">
                <a:solidFill>
                  <a:srgbClr val="228B22"/>
                </a:solidFill>
                <a:latin typeface="Calibri" panose="020F0502020204030204" pitchFamily="34" charset="0"/>
                <a:ea typeface="Times New Roman" panose="02020603050405020304" pitchFamily="18" charset="0"/>
                <a:cs typeface="Calibri" panose="020F0502020204030204" pitchFamily="34" charset="0"/>
              </a:rPr>
              <a:t>uninfected</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and</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b="1" dirty="0">
                <a:solidFill>
                  <a:srgbClr val="FF7F00"/>
                </a:solidFill>
                <a:latin typeface="Calibri" panose="020F0502020204030204" pitchFamily="34" charset="0"/>
                <a:ea typeface="Times New Roman" panose="02020603050405020304" pitchFamily="18" charset="0"/>
                <a:cs typeface="Calibri" panose="020F0502020204030204" pitchFamily="34" charset="0"/>
              </a:rPr>
              <a:t>CAP</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2E3E46"/>
                </a:solidFill>
                <a:latin typeface="Calibri" panose="020F0502020204030204" pitchFamily="34" charset="0"/>
                <a:ea typeface="Times New Roman" panose="02020603050405020304" pitchFamily="18" charset="0"/>
                <a:cs typeface="Calibri" panose="020F0502020204030204" pitchFamily="34" charset="0"/>
              </a:rPr>
              <a:t>patients </a:t>
            </a:r>
            <a:r>
              <a:rPr lang="en-US" sz="2000" b="1" dirty="0">
                <a:latin typeface="Calibri" panose="020F0502020204030204" pitchFamily="34" charset="0"/>
                <a:ea typeface="Times New Roman" panose="02020603050405020304" pitchFamily="18" charset="0"/>
                <a:cs typeface="Calibri" panose="020F0502020204030204" pitchFamily="34" charset="0"/>
              </a:rPr>
              <a:t>BALF metatranscriptomes</a:t>
            </a:r>
            <a:r>
              <a:rPr lang="en-US" sz="2000" dirty="0">
                <a:latin typeface="Calibri" panose="020F0502020204030204" pitchFamily="34" charset="0"/>
                <a:ea typeface="Times New Roman" panose="02020603050405020304" pitchFamily="18" charset="0"/>
                <a:cs typeface="Calibri" panose="020F0502020204030204" pitchFamily="34" charset="0"/>
              </a:rPr>
              <a:t> and: </a:t>
            </a:r>
            <a:r>
              <a:rPr lang="en-US" sz="2000" b="1" dirty="0">
                <a:latin typeface="Calibri" panose="020F0502020204030204" pitchFamily="34" charset="0"/>
                <a:ea typeface="Times New Roman" panose="02020603050405020304" pitchFamily="18" charset="0"/>
                <a:cs typeface="Calibri" panose="020F0502020204030204" pitchFamily="34" charset="0"/>
              </a:rPr>
              <a:t>1) </a:t>
            </a:r>
            <a:r>
              <a:rPr lang="en-US" sz="2000" dirty="0">
                <a:latin typeface="Calibri" panose="020F0502020204030204" pitchFamily="34" charset="0"/>
                <a:ea typeface="Times New Roman" panose="02020603050405020304" pitchFamily="18" charset="0"/>
                <a:cs typeface="Calibri" panose="020F0502020204030204" pitchFamily="34" charset="0"/>
              </a:rPr>
              <a:t>identify changes in </a:t>
            </a:r>
            <a:r>
              <a:rPr lang="en-US" sz="2000" b="1" dirty="0">
                <a:latin typeface="Calibri" panose="020F0502020204030204" pitchFamily="34" charset="0"/>
                <a:ea typeface="Times New Roman" panose="02020603050405020304" pitchFamily="18" charset="0"/>
                <a:cs typeface="Calibri" panose="020F0502020204030204" pitchFamily="34" charset="0"/>
              </a:rPr>
              <a:t>microbial </a:t>
            </a:r>
            <a:r>
              <a:rPr lang="en-US" sz="2000" dirty="0">
                <a:latin typeface="Calibri" panose="020F0502020204030204" pitchFamily="34" charset="0"/>
                <a:ea typeface="Times New Roman" panose="02020603050405020304" pitchFamily="18" charset="0"/>
                <a:cs typeface="Calibri" panose="020F0502020204030204" pitchFamily="34" charset="0"/>
              </a:rPr>
              <a:t>derived </a:t>
            </a:r>
            <a:r>
              <a:rPr lang="en-US" sz="2000" b="1" dirty="0">
                <a:latin typeface="Calibri" panose="020F0502020204030204" pitchFamily="34" charset="0"/>
                <a:ea typeface="Times New Roman" panose="02020603050405020304" pitchFamily="18" charset="0"/>
                <a:cs typeface="Calibri" panose="020F0502020204030204" pitchFamily="34" charset="0"/>
              </a:rPr>
              <a:t>community dynamics</a:t>
            </a:r>
            <a:r>
              <a:rPr lang="en-US" sz="2000" dirty="0">
                <a:latin typeface="Calibri" panose="020F0502020204030204" pitchFamily="34" charset="0"/>
                <a:ea typeface="Times New Roman" panose="02020603050405020304" pitchFamily="18" charset="0"/>
                <a:cs typeface="Calibri" panose="020F0502020204030204" pitchFamily="34" charset="0"/>
              </a:rPr>
              <a:t> / </a:t>
            </a:r>
            <a:r>
              <a:rPr lang="en-US" sz="2000" b="1" dirty="0">
                <a:latin typeface="Calibri" panose="020F0502020204030204" pitchFamily="34" charset="0"/>
                <a:ea typeface="Times New Roman" panose="02020603050405020304" pitchFamily="18" charset="0"/>
                <a:cs typeface="Calibri" panose="020F0502020204030204" pitchFamily="34" charset="0"/>
              </a:rPr>
              <a:t>gene ontologies </a:t>
            </a:r>
            <a:r>
              <a:rPr lang="en-US" sz="2000" dirty="0">
                <a:latin typeface="Calibri" panose="020F0502020204030204" pitchFamily="34" charset="0"/>
                <a:ea typeface="Times New Roman" panose="02020603050405020304" pitchFamily="18" charset="0"/>
                <a:cs typeface="Calibri" panose="020F0502020204030204" pitchFamily="34" charset="0"/>
              </a:rPr>
              <a:t>associated </a:t>
            </a:r>
            <a:r>
              <a:rPr lang="en-US" sz="2000" dirty="0">
                <a:solidFill>
                  <a:srgbClr val="2E3E46"/>
                </a:solidFill>
                <a:latin typeface="Calibri" panose="020F0502020204030204" pitchFamily="34" charset="0"/>
                <a:ea typeface="Times New Roman" panose="02020603050405020304" pitchFamily="18" charset="0"/>
                <a:cs typeface="Calibri" panose="020F0502020204030204" pitchFamily="34" charset="0"/>
              </a:rPr>
              <a:t>with </a:t>
            </a:r>
            <a:r>
              <a:rPr lang="en-US" sz="20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 </a:t>
            </a:r>
            <a:r>
              <a:rPr lang="en-US" sz="2000" dirty="0">
                <a:latin typeface="Calibri" panose="020F0502020204030204" pitchFamily="34" charset="0"/>
                <a:ea typeface="Times New Roman" panose="02020603050405020304" pitchFamily="18" charset="0"/>
                <a:cs typeface="Calibri" panose="020F0502020204030204" pitchFamily="34" charset="0"/>
              </a:rPr>
              <a:t>and </a:t>
            </a:r>
            <a:r>
              <a:rPr lang="en-US" sz="2000" b="1" dirty="0">
                <a:latin typeface="Calibri" panose="020F0502020204030204" pitchFamily="34" charset="0"/>
                <a:ea typeface="Times New Roman" panose="02020603050405020304" pitchFamily="18" charset="0"/>
                <a:cs typeface="Calibri" panose="020F0502020204030204" pitchFamily="34" charset="0"/>
              </a:rPr>
              <a:t>2) </a:t>
            </a:r>
            <a:r>
              <a:rPr lang="en-US" sz="2000" dirty="0">
                <a:latin typeface="Calibri" panose="020F0502020204030204" pitchFamily="34" charset="0"/>
                <a:ea typeface="Times New Roman" panose="02020603050405020304" pitchFamily="18" charset="0"/>
                <a:cs typeface="Calibri" panose="020F0502020204030204" pitchFamily="34" charset="0"/>
              </a:rPr>
              <a:t>Predict</a:t>
            </a:r>
            <a:r>
              <a:rPr lang="en-US" sz="2000" b="1" dirty="0">
                <a:latin typeface="Calibri" panose="020F0502020204030204" pitchFamily="34" charset="0"/>
                <a:ea typeface="Times New Roman" panose="02020603050405020304" pitchFamily="18" charset="0"/>
                <a:cs typeface="Calibri" panose="020F0502020204030204" pitchFamily="34" charset="0"/>
              </a:rPr>
              <a:t> outcomes </a:t>
            </a:r>
            <a:r>
              <a:rPr lang="en-US" sz="2000" dirty="0">
                <a:solidFill>
                  <a:srgbClr val="2E3E46"/>
                </a:solidFill>
                <a:latin typeface="Calibri" panose="020F0502020204030204" pitchFamily="34" charset="0"/>
                <a:ea typeface="Times New Roman" panose="02020603050405020304" pitchFamily="18" charset="0"/>
                <a:cs typeface="Calibri" panose="020F0502020204030204" pitchFamily="34" charset="0"/>
              </a:rPr>
              <a:t>amongst </a:t>
            </a:r>
            <a:r>
              <a:rPr lang="en-US" sz="20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a:t>
            </a:r>
            <a:r>
              <a:rPr lang="en-US" sz="2000" dirty="0">
                <a:solidFill>
                  <a:srgbClr val="2E3E46"/>
                </a:solidFill>
                <a:latin typeface="Calibri" panose="020F0502020204030204" pitchFamily="34" charset="0"/>
                <a:ea typeface="Times New Roman" panose="02020603050405020304" pitchFamily="18" charset="0"/>
                <a:cs typeface="Calibri" panose="020F0502020204030204" pitchFamily="34" charset="0"/>
              </a:rPr>
              <a:t> based on metatranscriptomes profiling, with the overall </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hypothesis being that</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there is a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potential informative and discernably significant relationship between the BALF microbiome and the severity of COVID-19 disease.</a:t>
            </a:r>
            <a:endParaRPr lang="en-US" sz="2000" b="1"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65" name="Rectangle 749"/>
          <p:cNvSpPr>
            <a:spLocks noChangeArrowheads="1"/>
          </p:cNvSpPr>
          <p:nvPr/>
        </p:nvSpPr>
        <p:spPr bwMode="auto">
          <a:xfrm>
            <a:off x="91440" y="33156668"/>
            <a:ext cx="1579168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RESULTS</a:t>
            </a:r>
          </a:p>
        </p:txBody>
      </p:sp>
      <p:sp>
        <p:nvSpPr>
          <p:cNvPr id="3" name="Rectangle 2"/>
          <p:cNvSpPr/>
          <p:nvPr/>
        </p:nvSpPr>
        <p:spPr>
          <a:xfrm>
            <a:off x="5313857" y="288300"/>
            <a:ext cx="21138541" cy="200054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62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Analysis of bronchoalveolar lavage fluid metatranscriptomes among patients with COVID-19</a:t>
            </a:r>
            <a:endParaRPr kumimoji="0" lang="en-US" sz="6200" i="0" u="none" strike="noStrike" kern="1200" cap="none" spc="0" normalizeH="0" baseline="0" noProof="0" dirty="0">
              <a:ln>
                <a:noFill/>
              </a:ln>
              <a:solidFill>
                <a:srgbClr val="FFFFFF"/>
              </a:solidFill>
              <a:effectLst/>
              <a:uLnTx/>
              <a:uFillTx/>
              <a:latin typeface="Arial Rounded MT Bold" panose="020F0704030504030204" pitchFamily="34" charset="0"/>
              <a:ea typeface="+mn-ea"/>
            </a:endParaRPr>
          </a:p>
        </p:txBody>
      </p:sp>
      <p:pic>
        <p:nvPicPr>
          <p:cNvPr id="67" name="Picture 30" descr="tch.png"/>
          <p:cNvPicPr>
            <a:picLocks noChangeAspect="1"/>
          </p:cNvPicPr>
          <p:nvPr/>
        </p:nvPicPr>
        <p:blipFill>
          <a:blip r:embed="rId8" cstate="print">
            <a:extLst>
              <a:ext uri="{BEBA8EAE-BF5A-486C-A8C5-ECC9F3942E4B}">
                <a14:imgProps xmlns:a14="http://schemas.microsoft.com/office/drawing/2010/main">
                  <a14:imgLayer r:embed="rId9">
                    <a14:imgEffect>
                      <a14:backgroundRemoval t="4348" b="98617" l="1429" r="98571">
                        <a14:foregroundMark x1="1818" y1="56324" x2="1818" y2="56324"/>
                        <a14:foregroundMark x1="48052" y1="95455" x2="48312" y2="98814"/>
                        <a14:foregroundMark x1="93247" y1="57510" x2="94026" y2="57905"/>
                        <a14:foregroundMark x1="97403" y1="65020" x2="98701" y2="65810"/>
                        <a14:foregroundMark x1="56364" y1="80237" x2="56364" y2="80237"/>
                        <a14:foregroundMark x1="76494" y1="78656" x2="76494" y2="78656"/>
                        <a14:foregroundMark x1="44935" y1="42688" x2="44935" y2="42688"/>
                        <a14:foregroundMark x1="47013" y1="32609" x2="47013" y2="32609"/>
                        <a14:foregroundMark x1="50649" y1="18379" x2="50649" y2="18379"/>
                        <a14:foregroundMark x1="49740" y1="4348" x2="49740" y2="4348"/>
                        <a14:backgroundMark x1="26234" y1="10672" x2="26623" y2="11265"/>
                        <a14:backgroundMark x1="25584" y1="11660" x2="27792" y2="15020"/>
                        <a14:backgroundMark x1="26234" y1="10474" x2="25584" y2="10672"/>
                        <a14:backgroundMark x1="26883" y1="12055" x2="25844" y2="11265"/>
                        <a14:backgroundMark x1="30909" y1="27470" x2="30909" y2="27470"/>
                        <a14:backgroundMark x1="74026" y1="45455" x2="75584" y2="49012"/>
                        <a14:backgroundMark x1="75714" y1="47233" x2="73506" y2="49407"/>
                        <a14:backgroundMark x1="74675" y1="45850" x2="74156" y2="47628"/>
                        <a14:backgroundMark x1="78312" y1="44466" x2="74675" y2="47036"/>
                        <a14:backgroundMark x1="75065" y1="46838" x2="74416" y2="47628"/>
                        <a14:backgroundMark x1="74286" y1="47628" x2="74286" y2="47628"/>
                        <a14:backgroundMark x1="519" y1="29644" x2="519" y2="29644"/>
                        <a14:backgroundMark x1="26234" y1="10474" x2="26234" y2="10474"/>
                        <a14:backgroundMark x1="33117" y1="60079" x2="33117" y2="60079"/>
                        <a14:backgroundMark x1="30909" y1="62253" x2="30909" y2="62253"/>
                      </a14:backgroundRemoval>
                    </a14:imgEffect>
                  </a14:imgLayer>
                </a14:imgProps>
              </a:ext>
              <a:ext uri="{28A0092B-C50C-407E-A947-70E740481C1C}">
                <a14:useLocalDpi xmlns:a14="http://schemas.microsoft.com/office/drawing/2010/main" val="0"/>
              </a:ext>
            </a:extLst>
          </a:blip>
          <a:srcRect/>
          <a:stretch>
            <a:fillRect/>
          </a:stretch>
        </p:blipFill>
        <p:spPr bwMode="auto">
          <a:xfrm>
            <a:off x="28755419" y="925183"/>
            <a:ext cx="3200394" cy="2098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9" name="Picture 31" descr="cullen2.png"/>
          <p:cNvPicPr>
            <a:picLocks noChangeAspect="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 y="3097618"/>
            <a:ext cx="3487093" cy="437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0" name="Picture 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91987" y="1102546"/>
            <a:ext cx="2103120" cy="2103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1" name="Text Box 73">
            <a:extLst>
              <a:ext uri="{FF2B5EF4-FFF2-40B4-BE49-F238E27FC236}">
                <a16:creationId xmlns:a16="http://schemas.microsoft.com/office/drawing/2014/main" id="{7F220929-8543-40C2-9E0A-F44FB5C21719}"/>
              </a:ext>
            </a:extLst>
          </p:cNvPr>
          <p:cNvSpPr txBox="1">
            <a:spLocks noChangeArrowheads="1"/>
          </p:cNvSpPr>
          <p:nvPr/>
        </p:nvSpPr>
        <p:spPr bwMode="auto">
          <a:xfrm>
            <a:off x="22613748" y="20995575"/>
            <a:ext cx="44435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2200" b="1" dirty="0">
                <a:latin typeface="Calibri" panose="020F0502020204030204" pitchFamily="34" charset="0"/>
                <a:cs typeface="Calibri" panose="020F0502020204030204" pitchFamily="34" charset="0"/>
              </a:rPr>
              <a:t>A)</a:t>
            </a:r>
          </a:p>
        </p:txBody>
      </p:sp>
      <p:sp>
        <p:nvSpPr>
          <p:cNvPr id="124" name="Text Box 73">
            <a:extLst>
              <a:ext uri="{FF2B5EF4-FFF2-40B4-BE49-F238E27FC236}">
                <a16:creationId xmlns:a16="http://schemas.microsoft.com/office/drawing/2014/main" id="{7F220929-8543-40C2-9E0A-F44FB5C21719}"/>
              </a:ext>
            </a:extLst>
          </p:cNvPr>
          <p:cNvSpPr txBox="1">
            <a:spLocks noChangeArrowheads="1"/>
          </p:cNvSpPr>
          <p:nvPr/>
        </p:nvSpPr>
        <p:spPr bwMode="auto">
          <a:xfrm>
            <a:off x="27372697" y="20995575"/>
            <a:ext cx="43152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2200" b="1" dirty="0">
                <a:latin typeface="Calibri" panose="020F0502020204030204" pitchFamily="34" charset="0"/>
                <a:cs typeface="Calibri" panose="020F0502020204030204" pitchFamily="34" charset="0"/>
              </a:rPr>
              <a:t>B)</a:t>
            </a:r>
          </a:p>
        </p:txBody>
      </p:sp>
      <p:pic>
        <p:nvPicPr>
          <p:cNvPr id="133" name="Picture 132" descr="Chart&#10;&#10;Description automatically generated">
            <a:extLst>
              <a:ext uri="{FF2B5EF4-FFF2-40B4-BE49-F238E27FC236}">
                <a16:creationId xmlns:a16="http://schemas.microsoft.com/office/drawing/2014/main" id="{5A66748F-FD03-40F2-B800-BAA49A46D7CA}"/>
              </a:ext>
            </a:extLst>
          </p:cNvPr>
          <p:cNvPicPr>
            <a:picLocks noChangeAspect="1"/>
          </p:cNvPicPr>
          <p:nvPr/>
        </p:nvPicPr>
        <p:blipFill rotWithShape="1">
          <a:blip r:embed="rId12">
            <a:extLst>
              <a:ext uri="{28A0092B-C50C-407E-A947-70E740481C1C}">
                <a14:useLocalDpi xmlns:a14="http://schemas.microsoft.com/office/drawing/2010/main" val="0"/>
              </a:ext>
            </a:extLst>
          </a:blip>
          <a:srcRect l="774" t="19260" r="23117" b="19299"/>
          <a:stretch/>
        </p:blipFill>
        <p:spPr>
          <a:xfrm>
            <a:off x="38910" y="35858888"/>
            <a:ext cx="15858347" cy="6279711"/>
          </a:xfrm>
          <a:prstGeom prst="rect">
            <a:avLst/>
          </a:prstGeom>
        </p:spPr>
      </p:pic>
      <p:sp>
        <p:nvSpPr>
          <p:cNvPr id="183" name="TextBox 182">
            <a:extLst>
              <a:ext uri="{FF2B5EF4-FFF2-40B4-BE49-F238E27FC236}">
                <a16:creationId xmlns:a16="http://schemas.microsoft.com/office/drawing/2014/main" id="{B06BCCE9-07F6-4053-B18B-D06094C4DEFE}"/>
              </a:ext>
            </a:extLst>
          </p:cNvPr>
          <p:cNvSpPr txBox="1"/>
          <p:nvPr/>
        </p:nvSpPr>
        <p:spPr>
          <a:xfrm>
            <a:off x="3597804" y="4986872"/>
            <a:ext cx="23762536" cy="2062103"/>
          </a:xfrm>
          <a:prstGeom prst="rect">
            <a:avLst/>
          </a:prstGeom>
          <a:noFill/>
        </p:spPr>
        <p:txBody>
          <a:bodyPr wrap="square">
            <a:spAutoFit/>
          </a:bodyPr>
          <a:lstStyle/>
          <a:p>
            <a:pPr algn="just" eaLnBrk="1" hangingPunct="1">
              <a:defRPr/>
            </a:pPr>
            <a:r>
              <a:rPr lang="en-US" altLang="en-US" sz="3200" baseline="30000" dirty="0">
                <a:solidFill>
                  <a:srgbClr val="D9E7FF"/>
                </a:solidFill>
                <a:latin typeface="Arial Rounded MT Bold" panose="020F0704030504030204" pitchFamily="34" charset="0"/>
                <a:cs typeface="Calibri" panose="020F0502020204030204" pitchFamily="34" charset="0"/>
              </a:rPr>
              <a:t>1 </a:t>
            </a:r>
            <a:r>
              <a:rPr lang="en-US" altLang="en-US" sz="3200" dirty="0">
                <a:solidFill>
                  <a:srgbClr val="D9E7FF"/>
                </a:solidFill>
                <a:latin typeface="Arial Rounded MT Bold" panose="020F0704030504030204" pitchFamily="34" charset="0"/>
                <a:cs typeface="Calibri" panose="020F0502020204030204" pitchFamily="34" charset="0"/>
              </a:rPr>
              <a:t>Department of Obstetrics and Gynecology, Baylor College of Medicine and Texas Children’s Hospital, Houston, TX, USA; </a:t>
            </a:r>
            <a:r>
              <a:rPr lang="en-US" altLang="en-US" sz="3200" baseline="30000" dirty="0">
                <a:solidFill>
                  <a:srgbClr val="D9E7FF"/>
                </a:solidFill>
                <a:latin typeface="Arial Rounded MT Bold" panose="020F0704030504030204" pitchFamily="34" charset="0"/>
                <a:cs typeface="Calibri" panose="020F0502020204030204" pitchFamily="34" charset="0"/>
              </a:rPr>
              <a:t>2 </a:t>
            </a:r>
            <a:r>
              <a:rPr lang="en-US" altLang="en-US" sz="3200" dirty="0">
                <a:solidFill>
                  <a:srgbClr val="D9E7FF"/>
                </a:solidFill>
                <a:latin typeface="Arial Rounded MT Bold" panose="020F0704030504030204" pitchFamily="34" charset="0"/>
                <a:cs typeface="Calibri" panose="020F0502020204030204" pitchFamily="34" charset="0"/>
              </a:rPr>
              <a:t>Blue Marble Space Institute of Science, Seattle, WA, USA; </a:t>
            </a:r>
            <a:r>
              <a:rPr lang="en-US" altLang="en-US" sz="3200" baseline="30000" dirty="0">
                <a:solidFill>
                  <a:srgbClr val="D9E7FF"/>
                </a:solidFill>
                <a:latin typeface="Arial Rounded MT Bold" panose="020F0704030504030204" pitchFamily="34" charset="0"/>
                <a:cs typeface="Calibri" panose="020F0502020204030204" pitchFamily="34" charset="0"/>
              </a:rPr>
              <a:t>3 </a:t>
            </a:r>
            <a:r>
              <a:rPr lang="en-US" altLang="en-US" sz="3200" dirty="0">
                <a:solidFill>
                  <a:srgbClr val="D9E7FF"/>
                </a:solidFill>
                <a:latin typeface="Arial Rounded MT Bold" panose="020F0704030504030204" pitchFamily="34" charset="0"/>
                <a:cs typeface="Calibri" panose="020F0502020204030204" pitchFamily="34" charset="0"/>
              </a:rPr>
              <a:t>Department of Computer Science, Rice University, Houston, TX, USA; </a:t>
            </a:r>
            <a:r>
              <a:rPr lang="en-US" altLang="en-US" sz="3200" baseline="30000" dirty="0">
                <a:solidFill>
                  <a:srgbClr val="D9E7FF"/>
                </a:solidFill>
                <a:latin typeface="Arial Rounded MT Bold" panose="020F0704030504030204" pitchFamily="34" charset="0"/>
                <a:cs typeface="Calibri" panose="020F0502020204030204" pitchFamily="34" charset="0"/>
              </a:rPr>
              <a:t>4 </a:t>
            </a:r>
            <a:r>
              <a:rPr lang="en-US" altLang="en-US" sz="3200" dirty="0">
                <a:solidFill>
                  <a:srgbClr val="D9E7FF"/>
                </a:solidFill>
                <a:latin typeface="Arial Rounded MT Bold" panose="020F0704030504030204" pitchFamily="34" charset="0"/>
                <a:cs typeface="Calibri" panose="020F0502020204030204" pitchFamily="34" charset="0"/>
              </a:rPr>
              <a:t>Center for Translational Data Science, University of Chicago, Chicago, IL, USA; </a:t>
            </a:r>
            <a:r>
              <a:rPr lang="en-US" altLang="en-US" sz="3200" baseline="30000" dirty="0">
                <a:solidFill>
                  <a:srgbClr val="D9E7FF"/>
                </a:solidFill>
                <a:latin typeface="Arial Rounded MT Bold" panose="020F0704030504030204" pitchFamily="34" charset="0"/>
                <a:cs typeface="Calibri" panose="020F0502020204030204" pitchFamily="34" charset="0"/>
              </a:rPr>
              <a:t>5 </a:t>
            </a:r>
            <a:r>
              <a:rPr lang="en-US" altLang="en-US" sz="3200" dirty="0" err="1">
                <a:solidFill>
                  <a:srgbClr val="D9E7FF"/>
                </a:solidFill>
                <a:latin typeface="Arial Rounded MT Bold" panose="020F0704030504030204" pitchFamily="34" charset="0"/>
                <a:cs typeface="Calibri" panose="020F0502020204030204" pitchFamily="34" charset="0"/>
              </a:rPr>
              <a:t>Inscripta</a:t>
            </a:r>
            <a:r>
              <a:rPr lang="en-US" altLang="en-US" sz="3200" dirty="0">
                <a:solidFill>
                  <a:srgbClr val="D9E7FF"/>
                </a:solidFill>
                <a:latin typeface="Arial Rounded MT Bold" panose="020F0704030504030204" pitchFamily="34" charset="0"/>
                <a:cs typeface="Calibri" panose="020F0502020204030204" pitchFamily="34" charset="0"/>
              </a:rPr>
              <a:t>, Inc, 5500 Central Ave STE 220, Boulder, CO, USA; </a:t>
            </a:r>
            <a:r>
              <a:rPr lang="en-US" altLang="en-US" sz="3200" baseline="30000" dirty="0">
                <a:solidFill>
                  <a:srgbClr val="D9E7FF"/>
                </a:solidFill>
                <a:latin typeface="Arial Rounded MT Bold" panose="020F0704030504030204" pitchFamily="34" charset="0"/>
                <a:cs typeface="Calibri" panose="020F0502020204030204" pitchFamily="34" charset="0"/>
              </a:rPr>
              <a:t>6 </a:t>
            </a:r>
            <a:r>
              <a:rPr lang="en-US" altLang="en-US" sz="3200" dirty="0">
                <a:solidFill>
                  <a:srgbClr val="D9E7FF"/>
                </a:solidFill>
                <a:latin typeface="Arial Rounded MT Bold" panose="020F0704030504030204" pitchFamily="34" charset="0"/>
                <a:cs typeface="Calibri" panose="020F0502020204030204" pitchFamily="34" charset="0"/>
              </a:rPr>
              <a:t>Signature Science, LLC, 8329 North Mopac Expressway, Austin, TX, USA</a:t>
            </a:r>
          </a:p>
        </p:txBody>
      </p:sp>
      <p:pic>
        <p:nvPicPr>
          <p:cNvPr id="193" name="Picture 2">
            <a:extLst>
              <a:ext uri="{FF2B5EF4-FFF2-40B4-BE49-F238E27FC236}">
                <a16:creationId xmlns:a16="http://schemas.microsoft.com/office/drawing/2014/main" id="{724A7985-6095-4F74-B921-3968FD45F672}"/>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8000" b="90000" l="6061" r="95257">
                        <a14:foregroundMark x1="6719" y1="23000" x2="6719" y2="23000"/>
                        <a14:foregroundMark x1="5797" y1="23667" x2="6324" y2="53333"/>
                        <a14:foregroundMark x1="6324" y1="53333" x2="14625" y2="55333"/>
                        <a14:foregroundMark x1="6324" y1="24667" x2="14097" y2="23000"/>
                        <a14:foregroundMark x1="28327" y1="8333" x2="28327" y2="8333"/>
                        <a14:foregroundMark x1="14097" y1="22667" x2="15547" y2="22667"/>
                        <a14:foregroundMark x1="46135" y1="49150" x2="46509" y2="52333"/>
                        <a14:foregroundMark x1="45766" y1="46000" x2="45970" y2="47737"/>
                        <a14:foregroundMark x1="42951" y1="22000" x2="45552" y2="44178"/>
                        <a14:foregroundMark x1="48615" y1="44283" x2="52964" y2="27667"/>
                        <a14:foregroundMark x1="46509" y1="52333" x2="47668" y2="47902"/>
                        <a14:foregroundMark x1="52964" y1="27667" x2="53491" y2="23333"/>
                        <a14:foregroundMark x1="55336" y1="41333" x2="60738" y2="41333"/>
                        <a14:foregroundMark x1="64954" y1="22667" x2="65481" y2="53667"/>
                        <a14:foregroundMark x1="65481" y1="53667" x2="65349" y2="54667"/>
                        <a14:foregroundMark x1="72200" y1="24667" x2="71410" y2="57333"/>
                        <a14:foregroundMark x1="71410" y1="57333" x2="71410" y2="57333"/>
                        <a14:foregroundMark x1="86034" y1="22667" x2="95257" y2="23000"/>
                        <a14:foregroundMark x1="41634" y1="20333" x2="41897" y2="21000"/>
                        <a14:foregroundMark x1="64295" y1="20667" x2="64822" y2="21000"/>
                        <a14:backgroundMark x1="47826" y1="45667" x2="47826" y2="46000"/>
                        <a14:backgroundMark x1="47826" y1="44000" x2="47694" y2="46333"/>
                        <a14:backgroundMark x1="47694" y1="46333" x2="47826" y2="47333"/>
                        <a14:backgroundMark x1="47958" y1="44000" x2="48353" y2="44000"/>
                        <a14:backgroundMark x1="47826" y1="46667" x2="47958" y2="47667"/>
                        <a14:backgroundMark x1="47826" y1="47000" x2="47694" y2="47667"/>
                      </a14:backgroundRemoval>
                    </a14:imgEffect>
                  </a14:imgLayer>
                </a14:imgProps>
              </a:ext>
              <a:ext uri="{28A0092B-C50C-407E-A947-70E740481C1C}">
                <a14:useLocalDpi xmlns:a14="http://schemas.microsoft.com/office/drawing/2010/main" val="0"/>
              </a:ext>
            </a:extLst>
          </a:blip>
          <a:srcRect/>
          <a:stretch>
            <a:fillRect/>
          </a:stretch>
        </p:blipFill>
        <p:spPr bwMode="auto">
          <a:xfrm>
            <a:off x="28755416" y="-31602"/>
            <a:ext cx="3200400" cy="1264980"/>
          </a:xfrm>
          <a:prstGeom prst="rect">
            <a:avLst/>
          </a:prstGeom>
          <a:noFill/>
          <a:extLst>
            <a:ext uri="{909E8E84-426E-40DD-AFC4-6F175D3DCCD1}">
              <a14:hiddenFill xmlns:a14="http://schemas.microsoft.com/office/drawing/2010/main">
                <a:solidFill>
                  <a:srgbClr val="FFFFFF"/>
                </a:solidFill>
              </a14:hiddenFill>
            </a:ext>
          </a:extLst>
        </p:spPr>
      </p:pic>
      <p:pic>
        <p:nvPicPr>
          <p:cNvPr id="194" name="Picture 2">
            <a:extLst>
              <a:ext uri="{FF2B5EF4-FFF2-40B4-BE49-F238E27FC236}">
                <a16:creationId xmlns:a16="http://schemas.microsoft.com/office/drawing/2014/main" id="{38A79881-8B13-435C-8878-0835C7CF0801}"/>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8000" b="90000" l="6061" r="95257">
                        <a14:foregroundMark x1="6719" y1="23000" x2="6719" y2="23000"/>
                        <a14:foregroundMark x1="5797" y1="23667" x2="6324" y2="53333"/>
                        <a14:foregroundMark x1="6324" y1="53333" x2="14625" y2="55333"/>
                        <a14:foregroundMark x1="6324" y1="24667" x2="14097" y2="23000"/>
                        <a14:foregroundMark x1="28327" y1="8333" x2="28327" y2="8333"/>
                        <a14:foregroundMark x1="14097" y1="22667" x2="15547" y2="22667"/>
                        <a14:foregroundMark x1="46135" y1="49150" x2="46509" y2="52333"/>
                        <a14:foregroundMark x1="45766" y1="46000" x2="45970" y2="47737"/>
                        <a14:foregroundMark x1="42951" y1="22000" x2="45552" y2="44178"/>
                        <a14:foregroundMark x1="48615" y1="44283" x2="52964" y2="27667"/>
                        <a14:foregroundMark x1="46509" y1="52333" x2="47668" y2="47902"/>
                        <a14:foregroundMark x1="52964" y1="27667" x2="53491" y2="23333"/>
                        <a14:foregroundMark x1="55336" y1="41333" x2="60738" y2="41333"/>
                        <a14:foregroundMark x1="64954" y1="22667" x2="65481" y2="53667"/>
                        <a14:foregroundMark x1="65481" y1="53667" x2="65349" y2="54667"/>
                        <a14:foregroundMark x1="72200" y1="24667" x2="71410" y2="57333"/>
                        <a14:foregroundMark x1="71410" y1="57333" x2="71410" y2="57333"/>
                        <a14:foregroundMark x1="86034" y1="22667" x2="95257" y2="23000"/>
                        <a14:foregroundMark x1="41634" y1="20333" x2="41897" y2="21000"/>
                        <a14:foregroundMark x1="64295" y1="20667" x2="64822" y2="21000"/>
                        <a14:backgroundMark x1="47826" y1="45667" x2="47826" y2="46000"/>
                        <a14:backgroundMark x1="47826" y1="44000" x2="47694" y2="46333"/>
                        <a14:backgroundMark x1="47694" y1="46333" x2="47826" y2="47333"/>
                        <a14:backgroundMark x1="47958" y1="44000" x2="48353" y2="44000"/>
                        <a14:backgroundMark x1="47826" y1="46667" x2="47958" y2="47667"/>
                        <a14:backgroundMark x1="47826" y1="47000" x2="47694" y2="47667"/>
                      </a14:backgroundRemoval>
                    </a14:imgEffect>
                  </a14:imgLayer>
                </a14:imgProps>
              </a:ext>
              <a:ext uri="{28A0092B-C50C-407E-A947-70E740481C1C}">
                <a14:useLocalDpi xmlns:a14="http://schemas.microsoft.com/office/drawing/2010/main" val="0"/>
              </a:ext>
            </a:extLst>
          </a:blip>
          <a:srcRect/>
          <a:stretch>
            <a:fillRect/>
          </a:stretch>
        </p:blipFill>
        <p:spPr bwMode="auto">
          <a:xfrm>
            <a:off x="143347" y="-31602"/>
            <a:ext cx="3200400" cy="1264980"/>
          </a:xfrm>
          <a:prstGeom prst="rect">
            <a:avLst/>
          </a:prstGeom>
          <a:noFill/>
          <a:extLst>
            <a:ext uri="{909E8E84-426E-40DD-AFC4-6F175D3DCCD1}">
              <a14:hiddenFill xmlns:a14="http://schemas.microsoft.com/office/drawing/2010/main">
                <a:solidFill>
                  <a:srgbClr val="FFFFFF"/>
                </a:solidFill>
              </a14:hiddenFill>
            </a:ext>
          </a:extLst>
        </p:spPr>
      </p:pic>
      <p:grpSp>
        <p:nvGrpSpPr>
          <p:cNvPr id="64" name="Group 63">
            <a:extLst>
              <a:ext uri="{FF2B5EF4-FFF2-40B4-BE49-F238E27FC236}">
                <a16:creationId xmlns:a16="http://schemas.microsoft.com/office/drawing/2014/main" id="{8D4DE7D8-F000-41CC-ACCF-F32A67E9E5AA}"/>
              </a:ext>
            </a:extLst>
          </p:cNvPr>
          <p:cNvGrpSpPr/>
          <p:nvPr/>
        </p:nvGrpSpPr>
        <p:grpSpPr>
          <a:xfrm>
            <a:off x="22614587" y="10592640"/>
            <a:ext cx="9170627" cy="7360448"/>
            <a:chOff x="16163403" y="8946141"/>
            <a:chExt cx="9170627" cy="7360448"/>
          </a:xfrm>
        </p:grpSpPr>
        <p:pic>
          <p:nvPicPr>
            <p:cNvPr id="180" name="Picture 179">
              <a:extLst>
                <a:ext uri="{FF2B5EF4-FFF2-40B4-BE49-F238E27FC236}">
                  <a16:creationId xmlns:a16="http://schemas.microsoft.com/office/drawing/2014/main" id="{41535621-E54A-4BFC-8E7E-6D06ABBF54F9}"/>
                </a:ext>
              </a:extLst>
            </p:cNvPr>
            <p:cNvPicPr>
              <a:picLocks noChangeAspect="1"/>
            </p:cNvPicPr>
            <p:nvPr/>
          </p:nvPicPr>
          <p:blipFill rotWithShape="1">
            <a:blip r:embed="rId15">
              <a:alphaModFix/>
            </a:blip>
            <a:srcRect l="1" t="2917" r="31139"/>
            <a:stretch/>
          </p:blipFill>
          <p:spPr>
            <a:xfrm>
              <a:off x="16200494" y="10227477"/>
              <a:ext cx="9133536" cy="6079112"/>
            </a:xfrm>
            <a:prstGeom prst="rect">
              <a:avLst/>
            </a:prstGeom>
          </p:spPr>
        </p:pic>
        <p:pic>
          <p:nvPicPr>
            <p:cNvPr id="195" name="Picture 194">
              <a:extLst>
                <a:ext uri="{FF2B5EF4-FFF2-40B4-BE49-F238E27FC236}">
                  <a16:creationId xmlns:a16="http://schemas.microsoft.com/office/drawing/2014/main" id="{911CB763-7174-4BCF-A767-9BD5CC6B961B}"/>
                </a:ext>
              </a:extLst>
            </p:cNvPr>
            <p:cNvPicPr>
              <a:picLocks noChangeAspect="1"/>
            </p:cNvPicPr>
            <p:nvPr/>
          </p:nvPicPr>
          <p:blipFill rotWithShape="1">
            <a:blip r:embed="rId15">
              <a:alphaModFix/>
            </a:blip>
            <a:srcRect l="71246" t="13312" r="22097" b="78780"/>
            <a:stretch/>
          </p:blipFill>
          <p:spPr>
            <a:xfrm>
              <a:off x="21618238" y="8992247"/>
              <a:ext cx="1158989" cy="649994"/>
            </a:xfrm>
            <a:prstGeom prst="rect">
              <a:avLst/>
            </a:prstGeom>
          </p:spPr>
        </p:pic>
        <p:grpSp>
          <p:nvGrpSpPr>
            <p:cNvPr id="28" name="Group 27">
              <a:extLst>
                <a:ext uri="{FF2B5EF4-FFF2-40B4-BE49-F238E27FC236}">
                  <a16:creationId xmlns:a16="http://schemas.microsoft.com/office/drawing/2014/main" id="{D42D2467-9740-4290-961A-5260373E217E}"/>
                </a:ext>
              </a:extLst>
            </p:cNvPr>
            <p:cNvGrpSpPr/>
            <p:nvPr/>
          </p:nvGrpSpPr>
          <p:grpSpPr>
            <a:xfrm>
              <a:off x="23776015" y="8992247"/>
              <a:ext cx="923109" cy="914268"/>
              <a:chOff x="29258144" y="9119007"/>
              <a:chExt cx="923109" cy="914268"/>
            </a:xfrm>
          </p:grpSpPr>
          <p:grpSp>
            <p:nvGrpSpPr>
              <p:cNvPr id="27" name="Group 26">
                <a:extLst>
                  <a:ext uri="{FF2B5EF4-FFF2-40B4-BE49-F238E27FC236}">
                    <a16:creationId xmlns:a16="http://schemas.microsoft.com/office/drawing/2014/main" id="{10D379C2-9D7B-4DC9-A33E-8BFE10F15C3F}"/>
                  </a:ext>
                </a:extLst>
              </p:cNvPr>
              <p:cNvGrpSpPr/>
              <p:nvPr/>
            </p:nvGrpSpPr>
            <p:grpSpPr>
              <a:xfrm>
                <a:off x="29361531" y="9339263"/>
                <a:ext cx="716335" cy="694012"/>
                <a:chOff x="29329055" y="9339263"/>
                <a:chExt cx="716335" cy="694012"/>
              </a:xfrm>
            </p:grpSpPr>
            <p:pic>
              <p:nvPicPr>
                <p:cNvPr id="198" name="Picture 197">
                  <a:extLst>
                    <a:ext uri="{FF2B5EF4-FFF2-40B4-BE49-F238E27FC236}">
                      <a16:creationId xmlns:a16="http://schemas.microsoft.com/office/drawing/2014/main" id="{903125F5-E472-4346-90BA-9770B555255C}"/>
                    </a:ext>
                  </a:extLst>
                </p:cNvPr>
                <p:cNvPicPr>
                  <a:picLocks noChangeAspect="1"/>
                </p:cNvPicPr>
                <p:nvPr/>
              </p:nvPicPr>
              <p:blipFill rotWithShape="1">
                <a:blip r:embed="rId15">
                  <a:alphaModFix/>
                </a:blip>
                <a:srcRect l="71915" t="43852" r="23971" b="50547"/>
                <a:stretch/>
              </p:blipFill>
              <p:spPr>
                <a:xfrm>
                  <a:off x="29329055" y="9339263"/>
                  <a:ext cx="716335" cy="460348"/>
                </a:xfrm>
                <a:prstGeom prst="rect">
                  <a:avLst/>
                </a:prstGeom>
              </p:spPr>
            </p:pic>
            <p:pic>
              <p:nvPicPr>
                <p:cNvPr id="199" name="Picture 198">
                  <a:extLst>
                    <a:ext uri="{FF2B5EF4-FFF2-40B4-BE49-F238E27FC236}">
                      <a16:creationId xmlns:a16="http://schemas.microsoft.com/office/drawing/2014/main" id="{5A89F99B-C9E9-402B-A87E-D8DD73652BD1}"/>
                    </a:ext>
                  </a:extLst>
                </p:cNvPr>
                <p:cNvPicPr>
                  <a:picLocks noChangeAspect="1"/>
                </p:cNvPicPr>
                <p:nvPr/>
              </p:nvPicPr>
              <p:blipFill rotWithShape="1">
                <a:blip r:embed="rId15">
                  <a:alphaModFix/>
                </a:blip>
                <a:srcRect l="71915" t="52292" r="23971" b="44812"/>
                <a:stretch/>
              </p:blipFill>
              <p:spPr>
                <a:xfrm>
                  <a:off x="29329056" y="9795151"/>
                  <a:ext cx="716334" cy="238124"/>
                </a:xfrm>
                <a:prstGeom prst="rect">
                  <a:avLst/>
                </a:prstGeom>
              </p:spPr>
            </p:pic>
          </p:grpSp>
          <p:pic>
            <p:nvPicPr>
              <p:cNvPr id="200" name="Picture 199">
                <a:extLst>
                  <a:ext uri="{FF2B5EF4-FFF2-40B4-BE49-F238E27FC236}">
                    <a16:creationId xmlns:a16="http://schemas.microsoft.com/office/drawing/2014/main" id="{2BB693EB-61E6-436D-83A7-E321F23F4096}"/>
                  </a:ext>
                </a:extLst>
              </p:cNvPr>
              <p:cNvPicPr>
                <a:picLocks noChangeAspect="1"/>
              </p:cNvPicPr>
              <p:nvPr/>
            </p:nvPicPr>
            <p:blipFill rotWithShape="1">
              <a:blip r:embed="rId15">
                <a:alphaModFix/>
              </a:blip>
              <a:srcRect l="71915" t="38556" r="22783" b="59085"/>
              <a:stretch/>
            </p:blipFill>
            <p:spPr>
              <a:xfrm>
                <a:off x="29258144" y="9119007"/>
                <a:ext cx="923109" cy="193926"/>
              </a:xfrm>
              <a:prstGeom prst="rect">
                <a:avLst/>
              </a:prstGeom>
            </p:spPr>
          </p:pic>
        </p:grpSp>
        <p:grpSp>
          <p:nvGrpSpPr>
            <p:cNvPr id="26" name="Group 25">
              <a:extLst>
                <a:ext uri="{FF2B5EF4-FFF2-40B4-BE49-F238E27FC236}">
                  <a16:creationId xmlns:a16="http://schemas.microsoft.com/office/drawing/2014/main" id="{07F82C24-81A5-4A12-B174-A81304103029}"/>
                </a:ext>
              </a:extLst>
            </p:cNvPr>
            <p:cNvGrpSpPr/>
            <p:nvPr/>
          </p:nvGrpSpPr>
          <p:grpSpPr>
            <a:xfrm>
              <a:off x="22793070" y="8992247"/>
              <a:ext cx="577900" cy="891168"/>
              <a:chOff x="27603493" y="8901200"/>
              <a:chExt cx="577900" cy="891168"/>
            </a:xfrm>
          </p:grpSpPr>
          <p:pic>
            <p:nvPicPr>
              <p:cNvPr id="196" name="Picture 195">
                <a:extLst>
                  <a:ext uri="{FF2B5EF4-FFF2-40B4-BE49-F238E27FC236}">
                    <a16:creationId xmlns:a16="http://schemas.microsoft.com/office/drawing/2014/main" id="{1C9ED990-73B7-47BE-8811-517D161FAA41}"/>
                  </a:ext>
                </a:extLst>
              </p:cNvPr>
              <p:cNvPicPr>
                <a:picLocks noChangeAspect="1"/>
              </p:cNvPicPr>
              <p:nvPr/>
            </p:nvPicPr>
            <p:blipFill rotWithShape="1">
              <a:blip r:embed="rId15">
                <a:alphaModFix/>
              </a:blip>
              <a:srcRect l="71865" t="28184" r="25570" b="63150"/>
              <a:stretch/>
            </p:blipFill>
            <p:spPr>
              <a:xfrm>
                <a:off x="27659694" y="9079953"/>
                <a:ext cx="446544" cy="712415"/>
              </a:xfrm>
              <a:prstGeom prst="rect">
                <a:avLst/>
              </a:prstGeom>
            </p:spPr>
          </p:pic>
          <p:grpSp>
            <p:nvGrpSpPr>
              <p:cNvPr id="25" name="Group 24">
                <a:extLst>
                  <a:ext uri="{FF2B5EF4-FFF2-40B4-BE49-F238E27FC236}">
                    <a16:creationId xmlns:a16="http://schemas.microsoft.com/office/drawing/2014/main" id="{BC1706C8-819E-47E2-A515-2EE4C5994AEE}"/>
                  </a:ext>
                </a:extLst>
              </p:cNvPr>
              <p:cNvGrpSpPr/>
              <p:nvPr/>
            </p:nvGrpSpPr>
            <p:grpSpPr>
              <a:xfrm>
                <a:off x="27603493" y="8901200"/>
                <a:ext cx="577900" cy="179665"/>
                <a:chOff x="27606915" y="8901200"/>
                <a:chExt cx="577900" cy="179665"/>
              </a:xfrm>
            </p:grpSpPr>
            <p:pic>
              <p:nvPicPr>
                <p:cNvPr id="201" name="Picture 200">
                  <a:extLst>
                    <a:ext uri="{FF2B5EF4-FFF2-40B4-BE49-F238E27FC236}">
                      <a16:creationId xmlns:a16="http://schemas.microsoft.com/office/drawing/2014/main" id="{FE259E82-6C63-45DF-A8DA-B3CCABDB0E40}"/>
                    </a:ext>
                  </a:extLst>
                </p:cNvPr>
                <p:cNvPicPr>
                  <a:picLocks noChangeAspect="1"/>
                </p:cNvPicPr>
                <p:nvPr/>
              </p:nvPicPr>
              <p:blipFill rotWithShape="1">
                <a:blip r:embed="rId16">
                  <a:alphaModFix/>
                  <a:extLst>
                    <a:ext uri="{BEBA8EAE-BF5A-486C-A8C5-ECC9F3942E4B}">
                      <a14:imgProps xmlns:a14="http://schemas.microsoft.com/office/drawing/2010/main">
                        <a14:imgLayer r:embed="rId17">
                          <a14:imgEffect>
                            <a14:backgroundRemoval t="26014" b="27534" l="74880" r="77671">
                              <a14:foregroundMark x1="74920" y1="26774" x2="77711" y2="27196"/>
                              <a14:foregroundMark x1="77711" y1="27196" x2="76715" y2="26351"/>
                              <a14:foregroundMark x1="75399" y1="26436" x2="75478" y2="26605"/>
                              <a14:foregroundMark x1="75319" y1="26351" x2="75797" y2="26689"/>
                              <a14:foregroundMark x1="74880" y1="27027" x2="74880" y2="27027"/>
                              <a14:backgroundMark x1="74721" y1="28125" x2="74721" y2="28125"/>
                              <a14:backgroundMark x1="74761" y1="27956" x2="74761" y2="27956"/>
                            </a14:backgroundRemoval>
                          </a14:imgEffect>
                        </a14:imgLayer>
                      </a14:imgProps>
                    </a:ext>
                  </a:extLst>
                </a:blip>
                <a:srcRect l="74794" t="26031" r="22028" b="72035"/>
                <a:stretch/>
              </p:blipFill>
              <p:spPr>
                <a:xfrm>
                  <a:off x="27631406" y="8901200"/>
                  <a:ext cx="553409" cy="158926"/>
                </a:xfrm>
                <a:prstGeom prst="rect">
                  <a:avLst/>
                </a:prstGeom>
              </p:spPr>
            </p:pic>
            <p:sp>
              <p:nvSpPr>
                <p:cNvPr id="24" name="Rectangle 23">
                  <a:extLst>
                    <a:ext uri="{FF2B5EF4-FFF2-40B4-BE49-F238E27FC236}">
                      <a16:creationId xmlns:a16="http://schemas.microsoft.com/office/drawing/2014/main" id="{CF080607-454F-4A78-A8BD-1767FA41BDFA}"/>
                    </a:ext>
                  </a:extLst>
                </p:cNvPr>
                <p:cNvSpPr/>
                <p:nvPr/>
              </p:nvSpPr>
              <p:spPr bwMode="auto">
                <a:xfrm>
                  <a:off x="27606915" y="9035145"/>
                  <a:ext cx="45720" cy="45720"/>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solidFill>
                      <a:schemeClr val="bg1"/>
                    </a:solidFill>
                    <a:effectLst/>
                    <a:latin typeface="Arial" charset="0"/>
                  </a:endParaRPr>
                </a:p>
              </p:txBody>
            </p:sp>
          </p:grpSp>
        </p:grpSp>
        <p:pic>
          <p:nvPicPr>
            <p:cNvPr id="202" name="Picture 201" descr="Chart&#10;&#10;Description automatically generated">
              <a:extLst>
                <a:ext uri="{FF2B5EF4-FFF2-40B4-BE49-F238E27FC236}">
                  <a16:creationId xmlns:a16="http://schemas.microsoft.com/office/drawing/2014/main" id="{75FEBE2C-C2DC-457E-B542-15020D3B89E9}"/>
                </a:ext>
              </a:extLst>
            </p:cNvPr>
            <p:cNvPicPr>
              <a:picLocks noChangeAspect="1"/>
            </p:cNvPicPr>
            <p:nvPr/>
          </p:nvPicPr>
          <p:blipFill rotWithShape="1">
            <a:blip r:embed="rId12">
              <a:extLst>
                <a:ext uri="{28A0092B-C50C-407E-A947-70E740481C1C}">
                  <a14:useLocalDpi xmlns:a14="http://schemas.microsoft.com/office/drawing/2010/main" val="0"/>
                </a:ext>
              </a:extLst>
            </a:blip>
            <a:srcRect l="76961" t="26596" r="21518" b="53678"/>
            <a:stretch/>
          </p:blipFill>
          <p:spPr>
            <a:xfrm>
              <a:off x="24793031" y="8992247"/>
              <a:ext cx="396384" cy="2522830"/>
            </a:xfrm>
            <a:prstGeom prst="rect">
              <a:avLst/>
            </a:prstGeom>
          </p:spPr>
        </p:pic>
        <p:pic>
          <p:nvPicPr>
            <p:cNvPr id="203" name="Picture 202">
              <a:extLst>
                <a:ext uri="{FF2B5EF4-FFF2-40B4-BE49-F238E27FC236}">
                  <a16:creationId xmlns:a16="http://schemas.microsoft.com/office/drawing/2014/main" id="{609F63A7-5131-4DA9-873D-C1C0C8A296D6}"/>
                </a:ext>
              </a:extLst>
            </p:cNvPr>
            <p:cNvPicPr>
              <a:picLocks noChangeAspect="1"/>
            </p:cNvPicPr>
            <p:nvPr/>
          </p:nvPicPr>
          <p:blipFill rotWithShape="1">
            <a:blip r:embed="rId15">
              <a:alphaModFix/>
            </a:blip>
            <a:srcRect l="71246" t="85373" r="24816" b="774"/>
            <a:stretch/>
          </p:blipFill>
          <p:spPr>
            <a:xfrm>
              <a:off x="21040687" y="8946141"/>
              <a:ext cx="685511" cy="1138599"/>
            </a:xfrm>
            <a:prstGeom prst="rect">
              <a:avLst/>
            </a:prstGeom>
          </p:spPr>
        </p:pic>
        <p:grpSp>
          <p:nvGrpSpPr>
            <p:cNvPr id="29" name="Group 28">
              <a:extLst>
                <a:ext uri="{FF2B5EF4-FFF2-40B4-BE49-F238E27FC236}">
                  <a16:creationId xmlns:a16="http://schemas.microsoft.com/office/drawing/2014/main" id="{19F0A2F3-651A-4772-A682-16A7512E8837}"/>
                </a:ext>
              </a:extLst>
            </p:cNvPr>
            <p:cNvGrpSpPr/>
            <p:nvPr/>
          </p:nvGrpSpPr>
          <p:grpSpPr>
            <a:xfrm>
              <a:off x="16163403" y="8992247"/>
              <a:ext cx="4968821" cy="1172479"/>
              <a:chOff x="16142364" y="8900927"/>
              <a:chExt cx="4968821" cy="1172479"/>
            </a:xfrm>
          </p:grpSpPr>
          <p:pic>
            <p:nvPicPr>
              <p:cNvPr id="204" name="Picture 203">
                <a:extLst>
                  <a:ext uri="{FF2B5EF4-FFF2-40B4-BE49-F238E27FC236}">
                    <a16:creationId xmlns:a16="http://schemas.microsoft.com/office/drawing/2014/main" id="{CE9F3344-E86C-48DD-AEA2-279843951A99}"/>
                  </a:ext>
                </a:extLst>
              </p:cNvPr>
              <p:cNvPicPr>
                <a:picLocks noChangeAspect="1"/>
              </p:cNvPicPr>
              <p:nvPr/>
            </p:nvPicPr>
            <p:blipFill rotWithShape="1">
              <a:blip r:embed="rId15">
                <a:alphaModFix/>
              </a:blip>
              <a:srcRect l="71243" t="69262" r="17163" b="16473"/>
              <a:stretch/>
            </p:blipFill>
            <p:spPr>
              <a:xfrm>
                <a:off x="16142364" y="8900927"/>
                <a:ext cx="2018271" cy="1172479"/>
              </a:xfrm>
              <a:prstGeom prst="rect">
                <a:avLst/>
              </a:prstGeom>
            </p:spPr>
          </p:pic>
          <p:pic>
            <p:nvPicPr>
              <p:cNvPr id="205" name="Picture 204">
                <a:extLst>
                  <a:ext uri="{FF2B5EF4-FFF2-40B4-BE49-F238E27FC236}">
                    <a16:creationId xmlns:a16="http://schemas.microsoft.com/office/drawing/2014/main" id="{0E48986E-564B-4411-8498-A0A9F1E9889A}"/>
                  </a:ext>
                </a:extLst>
              </p:cNvPr>
              <p:cNvPicPr>
                <a:picLocks noChangeAspect="1"/>
              </p:cNvPicPr>
              <p:nvPr/>
            </p:nvPicPr>
            <p:blipFill rotWithShape="1">
              <a:blip r:embed="rId15">
                <a:alphaModFix/>
              </a:blip>
              <a:srcRect l="73526" t="72766" r="176" b="19156"/>
              <a:stretch/>
            </p:blipFill>
            <p:spPr>
              <a:xfrm>
                <a:off x="16533198" y="9187444"/>
                <a:ext cx="4577987" cy="663930"/>
              </a:xfrm>
              <a:prstGeom prst="rect">
                <a:avLst/>
              </a:prstGeom>
            </p:spPr>
          </p:pic>
        </p:grpSp>
      </p:grpSp>
      <p:graphicFrame>
        <p:nvGraphicFramePr>
          <p:cNvPr id="33" name="Table 32">
            <a:extLst>
              <a:ext uri="{FF2B5EF4-FFF2-40B4-BE49-F238E27FC236}">
                <a16:creationId xmlns:a16="http://schemas.microsoft.com/office/drawing/2014/main" id="{CEFE353E-C354-4014-BE6B-DD0A40F127CF}"/>
              </a:ext>
            </a:extLst>
          </p:cNvPr>
          <p:cNvGraphicFramePr>
            <a:graphicFrameLocks noGrp="1"/>
          </p:cNvGraphicFramePr>
          <p:nvPr>
            <p:extLst>
              <p:ext uri="{D42A27DB-BD31-4B8C-83A1-F6EECF244321}">
                <p14:modId xmlns:p14="http://schemas.microsoft.com/office/powerpoint/2010/main" val="1507492171"/>
              </p:ext>
            </p:extLst>
          </p:nvPr>
        </p:nvGraphicFramePr>
        <p:xfrm>
          <a:off x="7664502" y="14779809"/>
          <a:ext cx="8198005" cy="6162493"/>
        </p:xfrm>
        <a:graphic>
          <a:graphicData uri="http://schemas.openxmlformats.org/drawingml/2006/table">
            <a:tbl>
              <a:tblPr/>
              <a:tblGrid>
                <a:gridCol w="1825117">
                  <a:extLst>
                    <a:ext uri="{9D8B030D-6E8A-4147-A177-3AD203B41FA5}">
                      <a16:colId xmlns:a16="http://schemas.microsoft.com/office/drawing/2014/main" val="1477924003"/>
                    </a:ext>
                  </a:extLst>
                </a:gridCol>
                <a:gridCol w="1539623">
                  <a:extLst>
                    <a:ext uri="{9D8B030D-6E8A-4147-A177-3AD203B41FA5}">
                      <a16:colId xmlns:a16="http://schemas.microsoft.com/office/drawing/2014/main" val="2528581096"/>
                    </a:ext>
                  </a:extLst>
                </a:gridCol>
                <a:gridCol w="3144711">
                  <a:extLst>
                    <a:ext uri="{9D8B030D-6E8A-4147-A177-3AD203B41FA5}">
                      <a16:colId xmlns:a16="http://schemas.microsoft.com/office/drawing/2014/main" val="1957169713"/>
                    </a:ext>
                  </a:extLst>
                </a:gridCol>
                <a:gridCol w="1688554">
                  <a:extLst>
                    <a:ext uri="{9D8B030D-6E8A-4147-A177-3AD203B41FA5}">
                      <a16:colId xmlns:a16="http://schemas.microsoft.com/office/drawing/2014/main" val="2057674735"/>
                    </a:ext>
                  </a:extLst>
                </a:gridCol>
              </a:tblGrid>
              <a:tr h="237016">
                <a:tc>
                  <a:txBody>
                    <a:bodyPr/>
                    <a:lstStyle/>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Calibri" panose="020F0502020204030204" pitchFamily="34" charset="0"/>
                        </a:rPr>
                        <a:t>Variable</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Uninfected</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Community Acquired Pneumonia</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COVID-19</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050627191"/>
                  </a:ext>
                </a:extLst>
              </a:tr>
              <a:tr h="237016">
                <a:tc>
                  <a:txBody>
                    <a:bodyPr/>
                    <a:lstStyle/>
                    <a:p>
                      <a:pPr marL="0" marR="0">
                        <a:lnSpc>
                          <a:spcPct val="107000"/>
                        </a:lnSpc>
                        <a:spcBef>
                          <a:spcPts val="0"/>
                        </a:spcBef>
                        <a:spcAft>
                          <a:spcPts val="800"/>
                        </a:spcAft>
                      </a:pPr>
                      <a:r>
                        <a:rPr lang="en-US" sz="1800" b="1">
                          <a:solidFill>
                            <a:srgbClr val="000000"/>
                          </a:solidFill>
                          <a:effectLst/>
                          <a:latin typeface="Calibri" panose="020F0502020204030204" pitchFamily="34" charset="0"/>
                          <a:ea typeface="Calibri" panose="020F0502020204030204" pitchFamily="34" charset="0"/>
                          <a:cs typeface="Calibri" panose="020F0502020204030204" pitchFamily="34" charset="0"/>
                        </a:rPr>
                        <a:t>Cohort</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29 (33.72%)</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25 (29.07%)</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32(37.21%)</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54457983"/>
                  </a:ext>
                </a:extLst>
              </a:tr>
              <a:tr h="237016">
                <a:tc>
                  <a:txBody>
                    <a:bodyPr/>
                    <a:lstStyle/>
                    <a:p>
                      <a:pPr marL="0" marR="0">
                        <a:lnSpc>
                          <a:spcPct val="107000"/>
                        </a:lnSpc>
                        <a:spcBef>
                          <a:spcPts val="0"/>
                        </a:spcBef>
                        <a:spcAft>
                          <a:spcPts val="800"/>
                        </a:spcAft>
                      </a:pPr>
                      <a:r>
                        <a:rPr lang="en-US" sz="1800" b="1">
                          <a:solidFill>
                            <a:srgbClr val="000000"/>
                          </a:solidFill>
                          <a:effectLst/>
                          <a:latin typeface="Calibri" panose="020F0502020204030204" pitchFamily="34" charset="0"/>
                          <a:ea typeface="Calibri" panose="020F0502020204030204" pitchFamily="34" charset="0"/>
                          <a:cs typeface="Calibri" panose="020F0502020204030204" pitchFamily="34" charset="0"/>
                        </a:rPr>
                        <a:t>Sex</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827520377"/>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female</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4 (18.18%)</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8 (36.36%)</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10 (45.45%)</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893785866"/>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male</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5 (13.15%)</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11 (28.94%)</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22 (57.89%)</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289909959"/>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unspecified</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20 (76.92%)</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6(23.07%)</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453379835"/>
                  </a:ext>
                </a:extLst>
              </a:tr>
              <a:tr h="237016">
                <a:tc>
                  <a:txBody>
                    <a:bodyPr/>
                    <a:lstStyle/>
                    <a:p>
                      <a:pPr marL="0" marR="0">
                        <a:lnSpc>
                          <a:spcPct val="107000"/>
                        </a:lnSpc>
                        <a:spcBef>
                          <a:spcPts val="0"/>
                        </a:spcBef>
                        <a:spcAft>
                          <a:spcPts val="800"/>
                        </a:spcAft>
                      </a:pPr>
                      <a:r>
                        <a:rPr lang="en-US" sz="1800" b="1">
                          <a:solidFill>
                            <a:srgbClr val="000000"/>
                          </a:solidFill>
                          <a:effectLst/>
                          <a:latin typeface="Calibri" panose="020F0502020204030204" pitchFamily="34" charset="0"/>
                          <a:ea typeface="Calibri" panose="020F0502020204030204" pitchFamily="34" charset="0"/>
                          <a:cs typeface="Calibri" panose="020F0502020204030204" pitchFamily="34" charset="0"/>
                        </a:rPr>
                        <a:t>Publication</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b">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1557311387"/>
                  </a:ext>
                </a:extLst>
              </a:tr>
              <a:tr h="237016">
                <a:tc>
                  <a:txBody>
                    <a:bodyPr/>
                    <a:lstStyle/>
                    <a:p>
                      <a:pPr marL="0" marR="0" algn="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Chen</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 (100%)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397645163"/>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Ren</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9 (100%)</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761536125"/>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Shen</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20 (32.79%)</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25 (40.98%)</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16 (40.98%)</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974187209"/>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Wu</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 (100%)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011532907"/>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Xiong</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4 (100%)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385545632"/>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Zhou</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9 (100%)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1897755519"/>
                  </a:ext>
                </a:extLst>
              </a:tr>
              <a:tr h="238214">
                <a:tc>
                  <a:txBody>
                    <a:bodyPr/>
                    <a:lstStyle/>
                    <a:p>
                      <a:pPr marL="0" marR="0" algn="r">
                        <a:lnSpc>
                          <a:spcPct val="107000"/>
                        </a:lnSpc>
                        <a:spcBef>
                          <a:spcPts val="0"/>
                        </a:spcBef>
                        <a:spcAft>
                          <a:spcPts val="800"/>
                        </a:spcAft>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Numeric variables </a:t>
                      </a:r>
                    </a:p>
                    <a:p>
                      <a:pPr marL="0" marR="0" algn="r">
                        <a:lnSpc>
                          <a:spcPct val="107000"/>
                        </a:lnSpc>
                        <a:spcBef>
                          <a:spcPts val="0"/>
                        </a:spcBef>
                        <a:spcAft>
                          <a:spcPts val="800"/>
                        </a:spcAft>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mean ± SD)</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3314120320"/>
                  </a:ext>
                </a:extLst>
              </a:tr>
              <a:tr h="47900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Age</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53.2  ±  13.3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9)</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51.2  ±  19.8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17)</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47.3  ±  11.5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32)</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75011074"/>
                  </a:ext>
                </a:extLst>
              </a:tr>
              <a:tr h="47900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Temp. °C</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38.4  ±  0.91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15)</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38.4  ±  0.715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8)</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1780139739"/>
                  </a:ext>
                </a:extLst>
              </a:tr>
              <a:tr h="47900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days after onset</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b">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9.07  ±  3.17 </a:t>
                      </a:r>
                      <a:r>
                        <a:rPr lang="en-US" sz="1800" i="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14)</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b">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12.05  ±  6.5 </a:t>
                      </a:r>
                      <a:r>
                        <a:rPr lang="en-US" sz="1800" i="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41)</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b">
                    <a:lnL>
                      <a:noFill/>
                    </a:lnL>
                    <a:lnR>
                      <a:noFill/>
                    </a:lnR>
                    <a:lnT>
                      <a:noFill/>
                    </a:lnT>
                    <a:lnB>
                      <a:noFill/>
                    </a:lnB>
                    <a:solidFill>
                      <a:srgbClr val="FFFFFF"/>
                    </a:solidFill>
                  </a:tcPr>
                </a:tc>
                <a:extLst>
                  <a:ext uri="{0D108BD9-81ED-4DB2-BD59-A6C34878D82A}">
                    <a16:rowId xmlns:a16="http://schemas.microsoft.com/office/drawing/2014/main" val="3911744731"/>
                  </a:ext>
                </a:extLst>
              </a:tr>
            </a:tbl>
          </a:graphicData>
        </a:graphic>
      </p:graphicFrame>
      <p:graphicFrame>
        <p:nvGraphicFramePr>
          <p:cNvPr id="223" name="Table 222">
            <a:extLst>
              <a:ext uri="{FF2B5EF4-FFF2-40B4-BE49-F238E27FC236}">
                <a16:creationId xmlns:a16="http://schemas.microsoft.com/office/drawing/2014/main" id="{C20240B9-88E0-4291-AD44-0808D8CA9E2A}"/>
              </a:ext>
            </a:extLst>
          </p:cNvPr>
          <p:cNvGraphicFramePr>
            <a:graphicFrameLocks noGrp="1"/>
          </p:cNvGraphicFramePr>
          <p:nvPr>
            <p:extLst>
              <p:ext uri="{D42A27DB-BD31-4B8C-83A1-F6EECF244321}">
                <p14:modId xmlns:p14="http://schemas.microsoft.com/office/powerpoint/2010/main" val="3859415970"/>
              </p:ext>
            </p:extLst>
          </p:nvPr>
        </p:nvGraphicFramePr>
        <p:xfrm>
          <a:off x="7968083" y="21465498"/>
          <a:ext cx="7756086" cy="3655188"/>
        </p:xfrm>
        <a:graphic>
          <a:graphicData uri="http://schemas.openxmlformats.org/drawingml/2006/table">
            <a:tbl>
              <a:tblPr/>
              <a:tblGrid>
                <a:gridCol w="3409444">
                  <a:extLst>
                    <a:ext uri="{9D8B030D-6E8A-4147-A177-3AD203B41FA5}">
                      <a16:colId xmlns:a16="http://schemas.microsoft.com/office/drawing/2014/main" val="1588528852"/>
                    </a:ext>
                  </a:extLst>
                </a:gridCol>
                <a:gridCol w="4346642">
                  <a:extLst>
                    <a:ext uri="{9D8B030D-6E8A-4147-A177-3AD203B41FA5}">
                      <a16:colId xmlns:a16="http://schemas.microsoft.com/office/drawing/2014/main" val="3065777549"/>
                    </a:ext>
                  </a:extLst>
                </a:gridCol>
              </a:tblGrid>
              <a:tr h="207758">
                <a:tc>
                  <a:txBody>
                    <a:bodyPr/>
                    <a:lstStyle/>
                    <a:p>
                      <a:pPr marL="0" marR="0" lvl="0" indent="0" algn="l" defTabSz="1155144" rtl="0" eaLnBrk="1" fontAlgn="ctr"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Calibri" panose="020F0502020204030204" pitchFamily="34" charset="0"/>
                        </a:rPr>
                        <a:t>Variable</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7419" marR="7419" marT="7419"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alpha val="50000"/>
                      </a:sysClr>
                    </a:solidFill>
                  </a:tcPr>
                </a:tc>
                <a:tc>
                  <a:txBody>
                    <a:bodyPr/>
                    <a:lstStyle/>
                    <a:p>
                      <a:pPr algn="ctr" fontAlgn="ctr"/>
                      <a:r>
                        <a:rPr lang="en-US" sz="1800" b="1" i="0" u="none" strike="noStrike" dirty="0">
                          <a:solidFill>
                            <a:srgbClr val="000000"/>
                          </a:solidFill>
                          <a:effectLst/>
                          <a:latin typeface="Calibri" panose="020F0502020204030204" pitchFamily="34" charset="0"/>
                          <a:cs typeface="Calibri" panose="020F0502020204030204" pitchFamily="34" charset="0"/>
                        </a:rPr>
                        <a:t>COVID-19 Cohort</a:t>
                      </a:r>
                    </a:p>
                  </a:txBody>
                  <a:tcPr marL="7419" marR="7419" marT="7419"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2851091208"/>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l" fontAlgn="ctr"/>
                      <a:r>
                        <a:rPr lang="en-US" sz="1800" b="1" i="0" u="none" strike="noStrike" dirty="0">
                          <a:solidFill>
                            <a:srgbClr val="000000"/>
                          </a:solidFill>
                          <a:effectLst/>
                          <a:latin typeface="Calibri" panose="020F0502020204030204" pitchFamily="34" charset="0"/>
                          <a:cs typeface="Calibri" panose="020F0502020204030204" pitchFamily="34" charset="0"/>
                        </a:rPr>
                        <a:t>Outcome </a:t>
                      </a:r>
                    </a:p>
                  </a:txBody>
                  <a:tcPr marL="7419" marR="7419" marT="7419"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1" i="1" u="none" strike="noStrike" dirty="0">
                          <a:solidFill>
                            <a:srgbClr val="000000"/>
                          </a:solidFill>
                          <a:effectLst/>
                          <a:latin typeface="Calibri" panose="020F0502020204030204" pitchFamily="34" charset="0"/>
                          <a:cs typeface="Calibri" panose="020F0502020204030204" pitchFamily="34" charset="0"/>
                        </a:rPr>
                        <a:t>n </a:t>
                      </a:r>
                      <a:r>
                        <a:rPr lang="en-US" sz="1800" b="1" i="0" u="none" strike="noStrike" dirty="0">
                          <a:solidFill>
                            <a:srgbClr val="000000"/>
                          </a:solidFill>
                          <a:effectLst/>
                          <a:latin typeface="Calibri" panose="020F0502020204030204" pitchFamily="34" charset="0"/>
                          <a:cs typeface="Calibri" panose="020F0502020204030204" pitchFamily="34" charset="0"/>
                        </a:rPr>
                        <a:t>=32</a:t>
                      </a:r>
                    </a:p>
                  </a:txBody>
                  <a:tcPr marL="7419" marR="7419" marT="7419"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2590833759"/>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ctr"/>
                      <a:r>
                        <a:rPr lang="en-US" sz="1800" b="1" i="0" u="none" strike="noStrike" dirty="0">
                          <a:solidFill>
                            <a:srgbClr val="000000"/>
                          </a:solidFill>
                          <a:effectLst/>
                          <a:latin typeface="Calibri" panose="020F0502020204030204" pitchFamily="34" charset="0"/>
                          <a:cs typeface="Calibri" panose="020F0502020204030204" pitchFamily="34" charset="0"/>
                        </a:rPr>
                        <a:t>Deceased</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0" i="0" u="none" strike="noStrike" dirty="0">
                          <a:solidFill>
                            <a:srgbClr val="000000"/>
                          </a:solidFill>
                          <a:effectLst/>
                          <a:latin typeface="Calibri" panose="020F0502020204030204" pitchFamily="34" charset="0"/>
                          <a:cs typeface="Calibri" panose="020F0502020204030204" pitchFamily="34" charset="0"/>
                        </a:rPr>
                        <a:t>10 (31.25%)</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766398233"/>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ctr"/>
                      <a:r>
                        <a:rPr lang="en-US" sz="1800" b="1" i="0" u="none" strike="noStrike" dirty="0">
                          <a:solidFill>
                            <a:schemeClr val="accent4">
                              <a:lumMod val="75000"/>
                            </a:schemeClr>
                          </a:solidFill>
                          <a:effectLst/>
                          <a:latin typeface="Calibri" panose="020F0502020204030204" pitchFamily="34" charset="0"/>
                          <a:cs typeface="Calibri" panose="020F0502020204030204" pitchFamily="34" charset="0"/>
                        </a:rPr>
                        <a:t>Survived</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0" i="0" u="none" strike="noStrike" dirty="0">
                          <a:solidFill>
                            <a:srgbClr val="000000"/>
                          </a:solidFill>
                          <a:effectLst/>
                          <a:latin typeface="Calibri" panose="020F0502020204030204" pitchFamily="34" charset="0"/>
                          <a:cs typeface="Calibri" panose="020F0502020204030204" pitchFamily="34" charset="0"/>
                        </a:rPr>
                        <a:t>15 (46.87%)</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3214976987"/>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ctr"/>
                      <a:r>
                        <a:rPr lang="en-US" sz="1800" b="0" i="0" u="none" strike="noStrike" dirty="0">
                          <a:solidFill>
                            <a:srgbClr val="000000"/>
                          </a:solidFill>
                          <a:effectLst/>
                          <a:latin typeface="Calibri" panose="020F0502020204030204" pitchFamily="34" charset="0"/>
                          <a:cs typeface="Calibri" panose="020F0502020204030204" pitchFamily="34" charset="0"/>
                        </a:rPr>
                        <a:t>Unspecified</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0" i="0" u="none" strike="noStrike" dirty="0">
                          <a:solidFill>
                            <a:srgbClr val="000000"/>
                          </a:solidFill>
                          <a:effectLst/>
                          <a:latin typeface="Calibri" panose="020F0502020204030204" pitchFamily="34" charset="0"/>
                          <a:cs typeface="Calibri" panose="020F0502020204030204" pitchFamily="34" charset="0"/>
                        </a:rPr>
                        <a:t>7 (21.88%)</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873869743"/>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l" fontAlgn="ctr"/>
                      <a:r>
                        <a:rPr lang="en-US" sz="1800" b="1" i="0" u="none" strike="noStrike" dirty="0">
                          <a:solidFill>
                            <a:srgbClr val="000000"/>
                          </a:solidFill>
                          <a:effectLst/>
                          <a:latin typeface="Calibri" panose="020F0502020204030204" pitchFamily="34" charset="0"/>
                          <a:cs typeface="Calibri" panose="020F0502020204030204" pitchFamily="34" charset="0"/>
                        </a:rPr>
                        <a:t>Cough </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0" i="0" u="none" strike="noStrike" dirty="0">
                          <a:solidFill>
                            <a:srgbClr val="000000"/>
                          </a:solidFill>
                          <a:effectLst/>
                          <a:latin typeface="Calibri" panose="020F0502020204030204" pitchFamily="34" charset="0"/>
                          <a:cs typeface="Calibri" panose="020F0502020204030204" pitchFamily="34" charset="0"/>
                        </a:rPr>
                        <a:t> </a:t>
                      </a:r>
                      <a:endParaRPr lang="en-US" sz="1800" b="1" i="0" u="none" strike="noStrike" dirty="0">
                        <a:solidFill>
                          <a:srgbClr val="000000"/>
                        </a:solidFill>
                        <a:effectLst/>
                        <a:latin typeface="Calibri" panose="020F0502020204030204" pitchFamily="34" charset="0"/>
                        <a:cs typeface="Calibri" panose="020F0502020204030204" pitchFamily="34" charset="0"/>
                      </a:endParaRP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1810149052"/>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dirty="0">
                          <a:solidFill>
                            <a:srgbClr val="000000"/>
                          </a:solidFill>
                          <a:effectLst/>
                          <a:latin typeface="Calibri" panose="020F0502020204030204" pitchFamily="34" charset="0"/>
                          <a:cs typeface="Calibri" panose="020F0502020204030204" pitchFamily="34" charset="0"/>
                        </a:rPr>
                        <a:t>aggravated</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1 (2.13%)</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4148651150"/>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a:solidFill>
                            <a:srgbClr val="000000"/>
                          </a:solidFill>
                          <a:effectLst/>
                          <a:latin typeface="Calibri" panose="020F0502020204030204" pitchFamily="34" charset="0"/>
                          <a:cs typeface="Calibri" panose="020F0502020204030204" pitchFamily="34" charset="0"/>
                        </a:rPr>
                        <a:t>expectoration</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3 (9.38%)</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2944329017"/>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a:solidFill>
                            <a:srgbClr val="000000"/>
                          </a:solidFill>
                          <a:effectLst/>
                          <a:latin typeface="Calibri" panose="020F0502020204030204" pitchFamily="34" charset="0"/>
                          <a:cs typeface="Calibri" panose="020F0502020204030204" pitchFamily="34" charset="0"/>
                        </a:rPr>
                        <a:t>intermittent</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2 (6.25%)</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1806731843"/>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a:solidFill>
                            <a:srgbClr val="000000"/>
                          </a:solidFill>
                          <a:effectLst/>
                          <a:latin typeface="Calibri" panose="020F0502020204030204" pitchFamily="34" charset="0"/>
                          <a:cs typeface="Calibri" panose="020F0502020204030204" pitchFamily="34" charset="0"/>
                        </a:rPr>
                        <a:t>yes</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6 (18.75%)</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199351237"/>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a:solidFill>
                            <a:srgbClr val="000000"/>
                          </a:solidFill>
                          <a:effectLst/>
                          <a:latin typeface="Calibri" panose="020F0502020204030204" pitchFamily="34" charset="0"/>
                          <a:cs typeface="Calibri" panose="020F0502020204030204" pitchFamily="34" charset="0"/>
                        </a:rPr>
                        <a:t>Unspecified</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20 (62.5%)</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1774856815"/>
                  </a:ext>
                </a:extLst>
              </a:tr>
              <a:tr h="41736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l" fontAlgn="t"/>
                      <a:r>
                        <a:rPr lang="en-US" sz="1800" b="1" i="0" u="none" strike="noStrike" dirty="0">
                          <a:solidFill>
                            <a:srgbClr val="000000"/>
                          </a:solidFill>
                          <a:effectLst/>
                          <a:latin typeface="Calibri" panose="020F0502020204030204" pitchFamily="34" charset="0"/>
                          <a:cs typeface="Calibri" panose="020F0502020204030204" pitchFamily="34" charset="0"/>
                        </a:rPr>
                        <a:t>days delayed hospitalization</a:t>
                      </a:r>
                    </a:p>
                    <a:p>
                      <a:pPr algn="r" fontAlgn="t"/>
                      <a:r>
                        <a:rPr lang="en-US" sz="1800" b="0" i="0" u="none" strike="noStrike" dirty="0">
                          <a:solidFill>
                            <a:srgbClr val="000000"/>
                          </a:solidFill>
                          <a:effectLst/>
                          <a:latin typeface="Calibri" panose="020F0502020204030204" pitchFamily="34" charset="0"/>
                          <a:cs typeface="Calibri" panose="020F0502020204030204" pitchFamily="34" charset="0"/>
                        </a:rPr>
                        <a:t>mean ± SD (n)</a:t>
                      </a:r>
                    </a:p>
                  </a:txBody>
                  <a:tcPr marL="7419" marR="7419" marT="7419" marB="0">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t"/>
                      <a:r>
                        <a:rPr lang="en-US" sz="1800" b="0" i="0" u="none" strike="noStrike" dirty="0">
                          <a:solidFill>
                            <a:srgbClr val="000000"/>
                          </a:solidFill>
                          <a:effectLst/>
                          <a:latin typeface="Calibri" panose="020F0502020204030204" pitchFamily="34" charset="0"/>
                          <a:cs typeface="Calibri" panose="020F0502020204030204" pitchFamily="34" charset="0"/>
                        </a:rPr>
                        <a:t>5.27  ±  3.29 (n=11)</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234887508"/>
                  </a:ext>
                </a:extLst>
              </a:tr>
            </a:tbl>
          </a:graphicData>
        </a:graphic>
      </p:graphicFrame>
      <p:sp>
        <p:nvSpPr>
          <p:cNvPr id="224" name="TextBox 223">
            <a:extLst>
              <a:ext uri="{FF2B5EF4-FFF2-40B4-BE49-F238E27FC236}">
                <a16:creationId xmlns:a16="http://schemas.microsoft.com/office/drawing/2014/main" id="{D1A63047-85DD-4C32-8636-670F9DF35F45}"/>
              </a:ext>
            </a:extLst>
          </p:cNvPr>
          <p:cNvSpPr txBox="1"/>
          <p:nvPr/>
        </p:nvSpPr>
        <p:spPr>
          <a:xfrm>
            <a:off x="7460425" y="14364087"/>
            <a:ext cx="8522271" cy="369332"/>
          </a:xfrm>
          <a:prstGeom prst="rect">
            <a:avLst/>
          </a:prstGeom>
          <a:noFill/>
        </p:spPr>
        <p:txBody>
          <a:bodyPr wrap="square">
            <a:spAutoFit/>
          </a:bodyPr>
          <a:lstStyle/>
          <a:p>
            <a:pPr marL="0" marR="0" algn="ctr">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Table 1. </a:t>
            </a:r>
            <a:r>
              <a:rPr lang="en-US" sz="1800" dirty="0">
                <a:effectLst/>
                <a:latin typeface="Calibri" panose="020F0502020204030204" pitchFamily="34" charset="0"/>
                <a:ea typeface="Times New Roman" panose="02020603050405020304" pitchFamily="18" charset="0"/>
                <a:cs typeface="Calibri" panose="020F0502020204030204" pitchFamily="34" charset="0"/>
              </a:rPr>
              <a:t>Overview of Meta-analysis Dataset Clinical Characteristics (</a:t>
            </a:r>
            <a:r>
              <a:rPr lang="en-US" sz="1800" i="1" dirty="0">
                <a:effectLst/>
                <a:latin typeface="Calibri" panose="020F0502020204030204" pitchFamily="34" charset="0"/>
                <a:ea typeface="Times New Roman" panose="02020603050405020304" pitchFamily="18" charset="0"/>
                <a:cs typeface="Calibri" panose="020F0502020204030204" pitchFamily="34" charset="0"/>
              </a:rPr>
              <a:t>n</a:t>
            </a:r>
            <a:r>
              <a:rPr lang="en-US" sz="1800" dirty="0">
                <a:effectLst/>
                <a:latin typeface="Calibri" panose="020F0502020204030204" pitchFamily="34" charset="0"/>
                <a:ea typeface="Times New Roman" panose="02020603050405020304" pitchFamily="18" charset="0"/>
                <a:cs typeface="Calibri" panose="020F0502020204030204" pitchFamily="34" charset="0"/>
              </a:rPr>
              <a:t>=86)</a:t>
            </a:r>
          </a:p>
        </p:txBody>
      </p:sp>
      <p:sp>
        <p:nvSpPr>
          <p:cNvPr id="225" name="TextBox 224">
            <a:extLst>
              <a:ext uri="{FF2B5EF4-FFF2-40B4-BE49-F238E27FC236}">
                <a16:creationId xmlns:a16="http://schemas.microsoft.com/office/drawing/2014/main" id="{16AB2681-2114-4BD7-AE39-56C1FA2BE9FD}"/>
              </a:ext>
            </a:extLst>
          </p:cNvPr>
          <p:cNvSpPr txBox="1"/>
          <p:nvPr/>
        </p:nvSpPr>
        <p:spPr>
          <a:xfrm>
            <a:off x="7968082" y="21084527"/>
            <a:ext cx="7756087" cy="369332"/>
          </a:xfrm>
          <a:prstGeom prst="rect">
            <a:avLst/>
          </a:prstGeom>
          <a:noFill/>
        </p:spPr>
        <p:txBody>
          <a:bodyPr wrap="square">
            <a:spAutoFit/>
          </a:bodyPr>
          <a:lstStyle/>
          <a:p>
            <a:pPr marL="0" marR="0" algn="ctr">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Table 2. </a:t>
            </a:r>
            <a:r>
              <a:rPr lang="en-US" sz="1800" dirty="0">
                <a:effectLst/>
                <a:latin typeface="Calibri" panose="020F0502020204030204" pitchFamily="34" charset="0"/>
                <a:ea typeface="Times New Roman" panose="02020603050405020304" pitchFamily="18" charset="0"/>
                <a:cs typeface="Calibri" panose="020F0502020204030204" pitchFamily="34" charset="0"/>
              </a:rPr>
              <a:t>Overview of  COVID-19 Sample Characteristics (</a:t>
            </a:r>
            <a:r>
              <a:rPr lang="en-US" sz="1800" i="1" dirty="0">
                <a:effectLst/>
                <a:latin typeface="Calibri" panose="020F0502020204030204" pitchFamily="34" charset="0"/>
                <a:ea typeface="Times New Roman" panose="02020603050405020304" pitchFamily="18" charset="0"/>
                <a:cs typeface="Calibri" panose="020F0502020204030204" pitchFamily="34" charset="0"/>
              </a:rPr>
              <a:t>n</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r>
              <a:rPr lang="en-US" sz="1800" dirty="0">
                <a:latin typeface="Calibri" panose="020F0502020204030204" pitchFamily="34" charset="0"/>
                <a:ea typeface="Times New Roman" panose="02020603050405020304" pitchFamily="18" charset="0"/>
                <a:cs typeface="Calibri" panose="020F0502020204030204" pitchFamily="34" charset="0"/>
              </a:rPr>
              <a:t>32</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p>
        </p:txBody>
      </p:sp>
      <p:pic>
        <p:nvPicPr>
          <p:cNvPr id="227" name="Picture 226" descr="Chart&#10;&#10;Description automatically generated">
            <a:extLst>
              <a:ext uri="{FF2B5EF4-FFF2-40B4-BE49-F238E27FC236}">
                <a16:creationId xmlns:a16="http://schemas.microsoft.com/office/drawing/2014/main" id="{B316EF8B-B0CA-4283-9971-BF1B0E636480}"/>
              </a:ext>
            </a:extLst>
          </p:cNvPr>
          <p:cNvPicPr>
            <a:picLocks/>
          </p:cNvPicPr>
          <p:nvPr/>
        </p:nvPicPr>
        <p:blipFill rotWithShape="1">
          <a:blip r:embed="rId12">
            <a:alphaModFix/>
            <a:extLst>
              <a:ext uri="{28A0092B-C50C-407E-A947-70E740481C1C}">
                <a14:useLocalDpi xmlns:a14="http://schemas.microsoft.com/office/drawing/2010/main" val="0"/>
              </a:ext>
            </a:extLst>
          </a:blip>
          <a:srcRect l="78535" t="74560" r="4061" b="11814"/>
          <a:stretch/>
        </p:blipFill>
        <p:spPr>
          <a:xfrm>
            <a:off x="86282" y="34402680"/>
            <a:ext cx="3038005" cy="1171756"/>
          </a:xfrm>
          <a:prstGeom prst="rect">
            <a:avLst/>
          </a:prstGeom>
        </p:spPr>
      </p:pic>
      <p:pic>
        <p:nvPicPr>
          <p:cNvPr id="228" name="Picture 227" descr="Chart&#10;&#10;Description automatically generated">
            <a:extLst>
              <a:ext uri="{FF2B5EF4-FFF2-40B4-BE49-F238E27FC236}">
                <a16:creationId xmlns:a16="http://schemas.microsoft.com/office/drawing/2014/main" id="{1B63D918-3C73-4AE5-B827-84A1844E77E7}"/>
              </a:ext>
            </a:extLst>
          </p:cNvPr>
          <p:cNvPicPr>
            <a:picLocks/>
          </p:cNvPicPr>
          <p:nvPr/>
        </p:nvPicPr>
        <p:blipFill rotWithShape="1">
          <a:blip r:embed="rId12">
            <a:alphaModFix/>
            <a:extLst>
              <a:ext uri="{28A0092B-C50C-407E-A947-70E740481C1C}">
                <a14:useLocalDpi xmlns:a14="http://schemas.microsoft.com/office/drawing/2010/main" val="0"/>
              </a:ext>
            </a:extLst>
          </a:blip>
          <a:srcRect l="78535" t="88383" r="19558" b="786"/>
          <a:stretch/>
        </p:blipFill>
        <p:spPr>
          <a:xfrm>
            <a:off x="86282" y="35547140"/>
            <a:ext cx="332863" cy="931411"/>
          </a:xfrm>
          <a:prstGeom prst="rect">
            <a:avLst/>
          </a:prstGeom>
        </p:spPr>
      </p:pic>
      <p:pic>
        <p:nvPicPr>
          <p:cNvPr id="229" name="Picture 228" descr="Chart&#10;&#10;Description automatically generated">
            <a:extLst>
              <a:ext uri="{FF2B5EF4-FFF2-40B4-BE49-F238E27FC236}">
                <a16:creationId xmlns:a16="http://schemas.microsoft.com/office/drawing/2014/main" id="{8EA0C967-36EF-4560-A0D8-E5C21C363E06}"/>
              </a:ext>
            </a:extLst>
          </p:cNvPr>
          <p:cNvPicPr>
            <a:picLocks/>
          </p:cNvPicPr>
          <p:nvPr/>
        </p:nvPicPr>
        <p:blipFill rotWithShape="1">
          <a:blip r:embed="rId12">
            <a:alphaModFix/>
            <a:extLst>
              <a:ext uri="{28A0092B-C50C-407E-A947-70E740481C1C}">
                <a14:useLocalDpi xmlns:a14="http://schemas.microsoft.com/office/drawing/2010/main" val="0"/>
              </a:ext>
            </a:extLst>
          </a:blip>
          <a:srcRect l="78535" t="67958" r="14981" b="25895"/>
          <a:stretch/>
        </p:blipFill>
        <p:spPr>
          <a:xfrm>
            <a:off x="473379" y="35570414"/>
            <a:ext cx="1131905" cy="528555"/>
          </a:xfrm>
          <a:prstGeom prst="rect">
            <a:avLst/>
          </a:prstGeom>
        </p:spPr>
      </p:pic>
      <p:grpSp>
        <p:nvGrpSpPr>
          <p:cNvPr id="42" name="Group 41">
            <a:extLst>
              <a:ext uri="{FF2B5EF4-FFF2-40B4-BE49-F238E27FC236}">
                <a16:creationId xmlns:a16="http://schemas.microsoft.com/office/drawing/2014/main" id="{EAC80348-8EC1-4EFD-9394-5D8D1ABD82EF}"/>
              </a:ext>
            </a:extLst>
          </p:cNvPr>
          <p:cNvGrpSpPr>
            <a:grpSpLocks noChangeAspect="1"/>
          </p:cNvGrpSpPr>
          <p:nvPr/>
        </p:nvGrpSpPr>
        <p:grpSpPr>
          <a:xfrm>
            <a:off x="12488719" y="34478273"/>
            <a:ext cx="3356009" cy="2000278"/>
            <a:chOff x="11583514" y="35006867"/>
            <a:chExt cx="2844577" cy="1695450"/>
          </a:xfrm>
        </p:grpSpPr>
        <p:pic>
          <p:nvPicPr>
            <p:cNvPr id="230" name="Picture 229" descr="Chart&#10;&#10;Description automatically generated">
              <a:extLst>
                <a:ext uri="{FF2B5EF4-FFF2-40B4-BE49-F238E27FC236}">
                  <a16:creationId xmlns:a16="http://schemas.microsoft.com/office/drawing/2014/main" id="{BD3B06FC-FEA3-4320-9A24-EBF543186A45}"/>
                </a:ext>
              </a:extLst>
            </p:cNvPr>
            <p:cNvPicPr>
              <a:picLocks/>
            </p:cNvPicPr>
            <p:nvPr/>
          </p:nvPicPr>
          <p:blipFill rotWithShape="1">
            <a:blip r:embed="rId12">
              <a:alphaModFix/>
              <a:extLst>
                <a:ext uri="{28A0092B-C50C-407E-A947-70E740481C1C}">
                  <a14:useLocalDpi xmlns:a14="http://schemas.microsoft.com/office/drawing/2010/main" val="0"/>
                </a:ext>
              </a:extLst>
            </a:blip>
            <a:srcRect l="78535" t="53896" r="18228" b="32830"/>
            <a:stretch/>
          </p:blipFill>
          <p:spPr>
            <a:xfrm>
              <a:off x="13863153" y="35006867"/>
              <a:ext cx="564938" cy="1141420"/>
            </a:xfrm>
            <a:prstGeom prst="rect">
              <a:avLst/>
            </a:prstGeom>
          </p:spPr>
        </p:pic>
        <p:pic>
          <p:nvPicPr>
            <p:cNvPr id="232" name="Picture 231" descr="Chart&#10;&#10;Description automatically generated">
              <a:extLst>
                <a:ext uri="{FF2B5EF4-FFF2-40B4-BE49-F238E27FC236}">
                  <a16:creationId xmlns:a16="http://schemas.microsoft.com/office/drawing/2014/main" id="{3E2AE890-D9B5-4F52-AB5A-635F266FC7CC}"/>
                </a:ext>
              </a:extLst>
            </p:cNvPr>
            <p:cNvPicPr>
              <a:picLocks/>
            </p:cNvPicPr>
            <p:nvPr/>
          </p:nvPicPr>
          <p:blipFill rotWithShape="1">
            <a:blip r:embed="rId12">
              <a:alphaModFix/>
              <a:extLst>
                <a:ext uri="{28A0092B-C50C-407E-A947-70E740481C1C}">
                  <a14:useLocalDpi xmlns:a14="http://schemas.microsoft.com/office/drawing/2010/main" val="0"/>
                </a:ext>
              </a:extLst>
            </a:blip>
            <a:srcRect l="78535" t="37164" r="11461" b="55526"/>
            <a:stretch/>
          </p:blipFill>
          <p:spPr>
            <a:xfrm>
              <a:off x="12002301" y="35723784"/>
              <a:ext cx="1746239" cy="628614"/>
            </a:xfrm>
            <a:prstGeom prst="rect">
              <a:avLst/>
            </a:prstGeom>
          </p:spPr>
        </p:pic>
        <p:grpSp>
          <p:nvGrpSpPr>
            <p:cNvPr id="40" name="Group 39">
              <a:extLst>
                <a:ext uri="{FF2B5EF4-FFF2-40B4-BE49-F238E27FC236}">
                  <a16:creationId xmlns:a16="http://schemas.microsoft.com/office/drawing/2014/main" id="{F60E7E25-1D7C-4063-B68A-D5FFDAE71680}"/>
                </a:ext>
              </a:extLst>
            </p:cNvPr>
            <p:cNvGrpSpPr/>
            <p:nvPr/>
          </p:nvGrpSpPr>
          <p:grpSpPr>
            <a:xfrm>
              <a:off x="11988040" y="35006867"/>
              <a:ext cx="1773115" cy="1308792"/>
              <a:chOff x="8578743" y="35119960"/>
              <a:chExt cx="1773115" cy="1308792"/>
            </a:xfrm>
          </p:grpSpPr>
          <p:grpSp>
            <p:nvGrpSpPr>
              <p:cNvPr id="37" name="Group 36">
                <a:extLst>
                  <a:ext uri="{FF2B5EF4-FFF2-40B4-BE49-F238E27FC236}">
                    <a16:creationId xmlns:a16="http://schemas.microsoft.com/office/drawing/2014/main" id="{05CB0063-D9BB-4DC0-AC8E-00548880CB43}"/>
                  </a:ext>
                </a:extLst>
              </p:cNvPr>
              <p:cNvGrpSpPr/>
              <p:nvPr/>
            </p:nvGrpSpPr>
            <p:grpSpPr>
              <a:xfrm>
                <a:off x="8578743" y="35119960"/>
                <a:ext cx="769762" cy="706952"/>
                <a:chOff x="8578743" y="35119960"/>
                <a:chExt cx="769762" cy="706952"/>
              </a:xfrm>
            </p:grpSpPr>
            <p:pic>
              <p:nvPicPr>
                <p:cNvPr id="231" name="Picture 230" descr="Chart&#10;&#10;Description automatically generated">
                  <a:extLst>
                    <a:ext uri="{FF2B5EF4-FFF2-40B4-BE49-F238E27FC236}">
                      <a16:creationId xmlns:a16="http://schemas.microsoft.com/office/drawing/2014/main" id="{E6365FF5-5B45-4CFC-BEBC-F10FF88A6E9B}"/>
                    </a:ext>
                  </a:extLst>
                </p:cNvPr>
                <p:cNvPicPr>
                  <a:picLocks/>
                </p:cNvPicPr>
                <p:nvPr/>
              </p:nvPicPr>
              <p:blipFill rotWithShape="1">
                <a:blip r:embed="rId12">
                  <a:alphaModFix/>
                  <a:extLst>
                    <a:ext uri="{28A0092B-C50C-407E-A947-70E740481C1C}">
                      <a14:useLocalDpi xmlns:a14="http://schemas.microsoft.com/office/drawing/2010/main" val="0"/>
                    </a:ext>
                  </a:extLst>
                </a:blip>
                <a:srcRect l="78535" t="33852" r="17241" b="63652"/>
                <a:stretch/>
              </p:blipFill>
              <p:spPr>
                <a:xfrm>
                  <a:off x="8578743" y="35612275"/>
                  <a:ext cx="737278" cy="214637"/>
                </a:xfrm>
                <a:prstGeom prst="rect">
                  <a:avLst/>
                </a:prstGeom>
              </p:spPr>
            </p:pic>
            <p:pic>
              <p:nvPicPr>
                <p:cNvPr id="234" name="Picture 233" descr="Chart&#10;&#10;Description automatically generated">
                  <a:extLst>
                    <a:ext uri="{FF2B5EF4-FFF2-40B4-BE49-F238E27FC236}">
                      <a16:creationId xmlns:a16="http://schemas.microsoft.com/office/drawing/2014/main" id="{9E0B62E3-82B0-40EA-843A-2460370B132A}"/>
                    </a:ext>
                  </a:extLst>
                </p:cNvPr>
                <p:cNvPicPr>
                  <a:picLocks/>
                </p:cNvPicPr>
                <p:nvPr/>
              </p:nvPicPr>
              <p:blipFill rotWithShape="1">
                <a:blip r:embed="rId12">
                  <a:alphaModFix/>
                  <a:extLst>
                    <a:ext uri="{28A0092B-C50C-407E-A947-70E740481C1C}">
                      <a14:useLocalDpi xmlns:a14="http://schemas.microsoft.com/office/drawing/2010/main" val="0"/>
                    </a:ext>
                  </a:extLst>
                </a:blip>
                <a:srcRect l="78723" t="26246" r="17053" b="67924"/>
                <a:stretch/>
              </p:blipFill>
              <p:spPr>
                <a:xfrm>
                  <a:off x="8611227" y="35119960"/>
                  <a:ext cx="737278" cy="501325"/>
                </a:xfrm>
                <a:prstGeom prst="rect">
                  <a:avLst/>
                </a:prstGeom>
              </p:spPr>
            </p:pic>
          </p:grpSp>
          <p:grpSp>
            <p:nvGrpSpPr>
              <p:cNvPr id="39" name="Group 38">
                <a:extLst>
                  <a:ext uri="{FF2B5EF4-FFF2-40B4-BE49-F238E27FC236}">
                    <a16:creationId xmlns:a16="http://schemas.microsoft.com/office/drawing/2014/main" id="{39A6A35F-E54B-4E3C-8CB8-CF9C11F1FB1F}"/>
                  </a:ext>
                </a:extLst>
              </p:cNvPr>
              <p:cNvGrpSpPr/>
              <p:nvPr/>
            </p:nvGrpSpPr>
            <p:grpSpPr>
              <a:xfrm>
                <a:off x="8796781" y="35326583"/>
                <a:ext cx="1555077" cy="1102169"/>
                <a:chOff x="8799279" y="35331579"/>
                <a:chExt cx="1555077" cy="1102169"/>
              </a:xfrm>
            </p:grpSpPr>
            <p:sp>
              <p:nvSpPr>
                <p:cNvPr id="38" name="TextBox 37">
                  <a:extLst>
                    <a:ext uri="{FF2B5EF4-FFF2-40B4-BE49-F238E27FC236}">
                      <a16:creationId xmlns:a16="http://schemas.microsoft.com/office/drawing/2014/main" id="{8A1DF48C-230C-4BBE-AB2B-C08429FA9474}"/>
                    </a:ext>
                  </a:extLst>
                </p:cNvPr>
                <p:cNvSpPr txBox="1"/>
                <p:nvPr/>
              </p:nvSpPr>
              <p:spPr>
                <a:xfrm>
                  <a:off x="8810778" y="35331579"/>
                  <a:ext cx="507740" cy="104350"/>
                </a:xfrm>
                <a:prstGeom prst="rect">
                  <a:avLst/>
                </a:prstGeom>
                <a:solidFill>
                  <a:schemeClr val="bg1"/>
                </a:solidFill>
              </p:spPr>
              <p:txBody>
                <a:bodyPr wrap="square" lIns="0" tIns="0" rIns="0" bIns="0" rtlCol="0" anchor="ctr">
                  <a:spAutoFit/>
                </a:bodyPr>
                <a:lstStyle/>
                <a:p>
                  <a:r>
                    <a:rPr lang="en-US" sz="800" dirty="0"/>
                    <a:t>Deceased</a:t>
                  </a:r>
                </a:p>
              </p:txBody>
            </p:sp>
            <p:sp>
              <p:nvSpPr>
                <p:cNvPr id="235" name="TextBox 234">
                  <a:extLst>
                    <a:ext uri="{FF2B5EF4-FFF2-40B4-BE49-F238E27FC236}">
                      <a16:creationId xmlns:a16="http://schemas.microsoft.com/office/drawing/2014/main" id="{6053B0DC-CB2F-407B-A2B5-D5500D9741D8}"/>
                    </a:ext>
                  </a:extLst>
                </p:cNvPr>
                <p:cNvSpPr txBox="1"/>
                <p:nvPr/>
              </p:nvSpPr>
              <p:spPr>
                <a:xfrm>
                  <a:off x="8810779" y="35493576"/>
                  <a:ext cx="464871" cy="104350"/>
                </a:xfrm>
                <a:prstGeom prst="rect">
                  <a:avLst/>
                </a:prstGeom>
                <a:solidFill>
                  <a:schemeClr val="bg1"/>
                </a:solidFill>
              </p:spPr>
              <p:txBody>
                <a:bodyPr wrap="square" lIns="0" tIns="0" rIns="0" bIns="0" rtlCol="0" anchor="ctr">
                  <a:spAutoFit/>
                </a:bodyPr>
                <a:lstStyle/>
                <a:p>
                  <a:r>
                    <a:rPr lang="en-US" sz="800" dirty="0"/>
                    <a:t>Survived</a:t>
                  </a:r>
                </a:p>
              </p:txBody>
            </p:sp>
            <p:sp>
              <p:nvSpPr>
                <p:cNvPr id="236" name="TextBox 235">
                  <a:extLst>
                    <a:ext uri="{FF2B5EF4-FFF2-40B4-BE49-F238E27FC236}">
                      <a16:creationId xmlns:a16="http://schemas.microsoft.com/office/drawing/2014/main" id="{EACC6FF2-0D5A-452F-A0AE-9C7E8B1A329C}"/>
                    </a:ext>
                  </a:extLst>
                </p:cNvPr>
                <p:cNvSpPr txBox="1"/>
                <p:nvPr/>
              </p:nvSpPr>
              <p:spPr>
                <a:xfrm>
                  <a:off x="8799279" y="35655170"/>
                  <a:ext cx="464871" cy="104350"/>
                </a:xfrm>
                <a:prstGeom prst="rect">
                  <a:avLst/>
                </a:prstGeom>
                <a:solidFill>
                  <a:schemeClr val="bg1"/>
                </a:solidFill>
              </p:spPr>
              <p:txBody>
                <a:bodyPr wrap="square" lIns="0" tIns="0" rIns="0" bIns="0" rtlCol="0" anchor="ctr">
                  <a:spAutoFit/>
                </a:bodyPr>
                <a:lstStyle/>
                <a:p>
                  <a:r>
                    <a:rPr lang="en-US" sz="800" dirty="0"/>
                    <a:t>Unknown</a:t>
                  </a:r>
                </a:p>
              </p:txBody>
            </p:sp>
            <p:sp>
              <p:nvSpPr>
                <p:cNvPr id="241" name="TextBox 240">
                  <a:extLst>
                    <a:ext uri="{FF2B5EF4-FFF2-40B4-BE49-F238E27FC236}">
                      <a16:creationId xmlns:a16="http://schemas.microsoft.com/office/drawing/2014/main" id="{3021044C-110F-4B6F-9496-AEEDA2D73F52}"/>
                    </a:ext>
                  </a:extLst>
                </p:cNvPr>
                <p:cNvSpPr txBox="1"/>
                <p:nvPr/>
              </p:nvSpPr>
              <p:spPr>
                <a:xfrm>
                  <a:off x="8822275" y="36001204"/>
                  <a:ext cx="453370" cy="104350"/>
                </a:xfrm>
                <a:prstGeom prst="rect">
                  <a:avLst/>
                </a:prstGeom>
                <a:solidFill>
                  <a:schemeClr val="bg1"/>
                </a:solidFill>
              </p:spPr>
              <p:txBody>
                <a:bodyPr wrap="square" lIns="0" tIns="0" rIns="0" bIns="0" rtlCol="0" anchor="ctr">
                  <a:spAutoFit/>
                </a:bodyPr>
                <a:lstStyle/>
                <a:p>
                  <a:r>
                    <a:rPr lang="en-US" sz="800" dirty="0"/>
                    <a:t>COVID-19</a:t>
                  </a:r>
                </a:p>
              </p:txBody>
            </p:sp>
            <p:sp>
              <p:nvSpPr>
                <p:cNvPr id="242" name="TextBox 241">
                  <a:extLst>
                    <a:ext uri="{FF2B5EF4-FFF2-40B4-BE49-F238E27FC236}">
                      <a16:creationId xmlns:a16="http://schemas.microsoft.com/office/drawing/2014/main" id="{14A46982-628D-46BE-AF95-FA340DCB707C}"/>
                    </a:ext>
                  </a:extLst>
                </p:cNvPr>
                <p:cNvSpPr txBox="1"/>
                <p:nvPr/>
              </p:nvSpPr>
              <p:spPr>
                <a:xfrm>
                  <a:off x="8822276" y="36174697"/>
                  <a:ext cx="1532080" cy="104350"/>
                </a:xfrm>
                <a:prstGeom prst="rect">
                  <a:avLst/>
                </a:prstGeom>
                <a:solidFill>
                  <a:schemeClr val="bg1"/>
                </a:solidFill>
              </p:spPr>
              <p:txBody>
                <a:bodyPr wrap="square" lIns="0" tIns="0" rIns="0" bIns="0" rtlCol="0" anchor="ctr">
                  <a:spAutoFit/>
                </a:bodyPr>
                <a:lstStyle/>
                <a:p>
                  <a:r>
                    <a:rPr lang="en-US" sz="800" dirty="0"/>
                    <a:t>Community acquired pneumonia</a:t>
                  </a:r>
                </a:p>
              </p:txBody>
            </p:sp>
            <p:sp>
              <p:nvSpPr>
                <p:cNvPr id="243" name="TextBox 242">
                  <a:extLst>
                    <a:ext uri="{FF2B5EF4-FFF2-40B4-BE49-F238E27FC236}">
                      <a16:creationId xmlns:a16="http://schemas.microsoft.com/office/drawing/2014/main" id="{B70E8B91-ED53-4823-B935-B16D8EA3D854}"/>
                    </a:ext>
                  </a:extLst>
                </p:cNvPr>
                <p:cNvSpPr txBox="1"/>
                <p:nvPr/>
              </p:nvSpPr>
              <p:spPr>
                <a:xfrm>
                  <a:off x="8822276" y="36329398"/>
                  <a:ext cx="741969" cy="104350"/>
                </a:xfrm>
                <a:prstGeom prst="rect">
                  <a:avLst/>
                </a:prstGeom>
                <a:solidFill>
                  <a:schemeClr val="bg1"/>
                </a:solidFill>
              </p:spPr>
              <p:txBody>
                <a:bodyPr wrap="square" lIns="0" tIns="0" rIns="0" bIns="0" rtlCol="0" anchor="ctr">
                  <a:spAutoFit/>
                </a:bodyPr>
                <a:lstStyle/>
                <a:p>
                  <a:r>
                    <a:rPr lang="en-US" sz="800" dirty="0"/>
                    <a:t>Uninfected</a:t>
                  </a:r>
                </a:p>
              </p:txBody>
            </p:sp>
          </p:grpSp>
        </p:grpSp>
        <p:pic>
          <p:nvPicPr>
            <p:cNvPr id="237" name="Picture 236" descr="Chart&#10;&#10;Description automatically generated">
              <a:extLst>
                <a:ext uri="{FF2B5EF4-FFF2-40B4-BE49-F238E27FC236}">
                  <a16:creationId xmlns:a16="http://schemas.microsoft.com/office/drawing/2014/main" id="{72722F7E-618F-4CB1-97C1-7E82BD125BEF}"/>
                </a:ext>
              </a:extLst>
            </p:cNvPr>
            <p:cNvPicPr>
              <a:picLocks/>
            </p:cNvPicPr>
            <p:nvPr/>
          </p:nvPicPr>
          <p:blipFill rotWithShape="1">
            <a:blip r:embed="rId12">
              <a:alphaModFix/>
              <a:extLst>
                <a:ext uri="{28A0092B-C50C-407E-A947-70E740481C1C}">
                  <a14:useLocalDpi xmlns:a14="http://schemas.microsoft.com/office/drawing/2010/main" val="0"/>
                </a:ext>
              </a:extLst>
            </a:blip>
            <a:srcRect l="76845" t="26279" r="21377" b="54004"/>
            <a:stretch/>
          </p:blipFill>
          <p:spPr>
            <a:xfrm>
              <a:off x="11583514" y="35006867"/>
              <a:ext cx="310360" cy="1695450"/>
            </a:xfrm>
            <a:prstGeom prst="rect">
              <a:avLst/>
            </a:prstGeom>
          </p:spPr>
        </p:pic>
        <p:grpSp>
          <p:nvGrpSpPr>
            <p:cNvPr id="41" name="Group 40">
              <a:extLst>
                <a:ext uri="{FF2B5EF4-FFF2-40B4-BE49-F238E27FC236}">
                  <a16:creationId xmlns:a16="http://schemas.microsoft.com/office/drawing/2014/main" id="{EC275C9D-6BB2-432F-87D8-18E671CA8311}"/>
                </a:ext>
              </a:extLst>
            </p:cNvPr>
            <p:cNvGrpSpPr/>
            <p:nvPr/>
          </p:nvGrpSpPr>
          <p:grpSpPr>
            <a:xfrm>
              <a:off x="13133048" y="35006867"/>
              <a:ext cx="354859" cy="636022"/>
              <a:chOff x="13891082" y="34970478"/>
              <a:chExt cx="354859" cy="636022"/>
            </a:xfrm>
          </p:grpSpPr>
          <p:pic>
            <p:nvPicPr>
              <p:cNvPr id="233" name="Picture 232" descr="Chart&#10;&#10;Description automatically generated">
                <a:extLst>
                  <a:ext uri="{FF2B5EF4-FFF2-40B4-BE49-F238E27FC236}">
                    <a16:creationId xmlns:a16="http://schemas.microsoft.com/office/drawing/2014/main" id="{0BA17213-A3ED-402A-AE1C-685A9ADBB69E}"/>
                  </a:ext>
                </a:extLst>
              </p:cNvPr>
              <p:cNvPicPr>
                <a:picLocks/>
              </p:cNvPicPr>
              <p:nvPr/>
            </p:nvPicPr>
            <p:blipFill rotWithShape="1">
              <a:blip r:embed="rId12">
                <a:alphaModFix/>
                <a:extLst>
                  <a:ext uri="{28A0092B-C50C-407E-A947-70E740481C1C}">
                    <a14:useLocalDpi xmlns:a14="http://schemas.microsoft.com/office/drawing/2010/main" val="0"/>
                  </a:ext>
                </a:extLst>
              </a:blip>
              <a:srcRect l="78535" t="46986" r="19432" b="47026"/>
              <a:stretch/>
            </p:blipFill>
            <p:spPr>
              <a:xfrm>
                <a:off x="13891082" y="35091642"/>
                <a:ext cx="354859" cy="514858"/>
              </a:xfrm>
              <a:prstGeom prst="rect">
                <a:avLst/>
              </a:prstGeom>
            </p:spPr>
          </p:pic>
          <p:pic>
            <p:nvPicPr>
              <p:cNvPr id="238" name="Picture 237" descr="Chart&#10;&#10;Description automatically generated">
                <a:extLst>
                  <a:ext uri="{FF2B5EF4-FFF2-40B4-BE49-F238E27FC236}">
                    <a16:creationId xmlns:a16="http://schemas.microsoft.com/office/drawing/2014/main" id="{DBA9B5E5-13AD-4095-8825-682377AF1A04}"/>
                  </a:ext>
                </a:extLst>
              </p:cNvPr>
              <p:cNvPicPr>
                <a:picLocks/>
              </p:cNvPicPr>
              <p:nvPr/>
            </p:nvPicPr>
            <p:blipFill rotWithShape="1">
              <a:blip r:embed="rId12">
                <a:alphaModFix/>
                <a:extLst>
                  <a:ext uri="{28A0092B-C50C-407E-A947-70E740481C1C}">
                    <a14:useLocalDpi xmlns:a14="http://schemas.microsoft.com/office/drawing/2010/main" val="0"/>
                  </a:ext>
                </a:extLst>
              </a:blip>
              <a:srcRect l="80383" t="45520" r="17584" b="52921"/>
              <a:stretch/>
            </p:blipFill>
            <p:spPr>
              <a:xfrm>
                <a:off x="13891082" y="34970478"/>
                <a:ext cx="354859" cy="134083"/>
              </a:xfrm>
              <a:prstGeom prst="rect">
                <a:avLst/>
              </a:prstGeom>
            </p:spPr>
          </p:pic>
        </p:grpSp>
      </p:grpSp>
      <p:sp>
        <p:nvSpPr>
          <p:cNvPr id="44" name="Rectangle 2">
            <a:extLst>
              <a:ext uri="{FF2B5EF4-FFF2-40B4-BE49-F238E27FC236}">
                <a16:creationId xmlns:a16="http://schemas.microsoft.com/office/drawing/2014/main" id="{F6DE8FD8-ABA8-4E9F-8511-7FCEBFAEBF03}"/>
              </a:ext>
            </a:extLst>
          </p:cNvPr>
          <p:cNvSpPr>
            <a:spLocks noChangeArrowheads="1"/>
          </p:cNvSpPr>
          <p:nvPr/>
        </p:nvSpPr>
        <p:spPr bwMode="auto">
          <a:xfrm>
            <a:off x="16103093" y="32692497"/>
            <a:ext cx="10016591" cy="2733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19025" rIns="0" bIns="11902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effectLst/>
                <a:latin typeface="Calibri" panose="020F0502020204030204" pitchFamily="34" charset="0"/>
                <a:cs typeface="Calibri" panose="020F0502020204030204" pitchFamily="34" charset="0"/>
              </a:rPr>
              <a:t>Figure 4. </a:t>
            </a:r>
            <a:r>
              <a:rPr kumimoji="0" lang="en-US" altLang="en-US" sz="1800" b="0" i="0" u="none" strike="noStrike" cap="none" normalizeH="0" baseline="0" dirty="0">
                <a:ln>
                  <a:noFill/>
                </a:ln>
                <a:effectLst/>
                <a:latin typeface="Calibri" panose="020F0502020204030204" pitchFamily="34" charset="0"/>
                <a:cs typeface="Calibri" panose="020F0502020204030204" pitchFamily="34" charset="0"/>
              </a:rPr>
              <a:t>Heat Tree Matrix Visualizing Distinct COVID-19 vs. Uninfected &amp; Viral Pneumonia Taxonomic Profiles. Taxonomic heat tree data matrix visualization depicting the Log 2 median ratio differences across the different cohorts. The tree depicted in grey in the lower left represents a key for the other trees. Each of smaller trees represents a comparison between the different cohorts, as labelled in the columns and rows. Taxa colored brown are more abundant among in the cohort labelled in the columns whereas taxa colored green would be more abundant in the cohort labelled in the row. For example, there were significant increases (green) identified in log2 median ratio of several species belonging to the genus </a:t>
            </a:r>
            <a:r>
              <a:rPr kumimoji="0" lang="en-US" altLang="en-US" sz="1800" b="0" i="1" u="none" strike="noStrike" cap="none" normalizeH="0" baseline="0" dirty="0" err="1">
                <a:ln>
                  <a:noFill/>
                </a:ln>
                <a:effectLst/>
                <a:latin typeface="Calibri" panose="020F0502020204030204" pitchFamily="34" charset="0"/>
                <a:cs typeface="Calibri" panose="020F0502020204030204" pitchFamily="34" charset="0"/>
              </a:rPr>
              <a:t>Sphingomonas</a:t>
            </a:r>
            <a:r>
              <a:rPr kumimoji="0" lang="en-US" altLang="en-US" sz="1800" b="0" i="1" u="none" strike="noStrike" cap="none" normalizeH="0" baseline="0" dirty="0">
                <a:ln>
                  <a:noFill/>
                </a:ln>
                <a:effectLst/>
                <a:latin typeface="Calibri" panose="020F0502020204030204" pitchFamily="34" charset="0"/>
                <a:cs typeface="Calibri" panose="020F0502020204030204" pitchFamily="34" charset="0"/>
              </a:rPr>
              <a:t> </a:t>
            </a:r>
            <a:r>
              <a:rPr kumimoji="0" lang="en-US" altLang="en-US" sz="1800" b="0" i="0" u="none" strike="noStrike" cap="none" normalizeH="0" baseline="0" dirty="0">
                <a:ln>
                  <a:noFill/>
                </a:ln>
                <a:effectLst/>
                <a:latin typeface="Calibri" panose="020F0502020204030204" pitchFamily="34" charset="0"/>
                <a:cs typeface="Calibri" panose="020F0502020204030204" pitchFamily="34" charset="0"/>
              </a:rPr>
              <a:t>when comparing the COVID-19 vs uninfected cohort (top left) and decreases (brown) when comparing the Uninfected to the community acquired pneumonia cohort (bottom right). </a:t>
            </a:r>
          </a:p>
        </p:txBody>
      </p:sp>
      <p:sp>
        <p:nvSpPr>
          <p:cNvPr id="240" name="TextBox 239">
            <a:extLst>
              <a:ext uri="{FF2B5EF4-FFF2-40B4-BE49-F238E27FC236}">
                <a16:creationId xmlns:a16="http://schemas.microsoft.com/office/drawing/2014/main" id="{3678440F-756B-40EF-9726-57541691AA61}"/>
              </a:ext>
            </a:extLst>
          </p:cNvPr>
          <p:cNvSpPr txBox="1"/>
          <p:nvPr/>
        </p:nvSpPr>
        <p:spPr>
          <a:xfrm>
            <a:off x="-26074" y="42034420"/>
            <a:ext cx="15870801" cy="923330"/>
          </a:xfrm>
          <a:prstGeom prst="rect">
            <a:avLst/>
          </a:prstGeom>
          <a:noFill/>
        </p:spPr>
        <p:txBody>
          <a:bodyPr wrap="square">
            <a:spAutoFit/>
          </a:bodyPr>
          <a:lstStyle/>
          <a:p>
            <a:pPr marL="0" marR="0" algn="just">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Figure 1. </a:t>
            </a:r>
            <a:r>
              <a:rPr lang="en-US" sz="1800" dirty="0">
                <a:effectLst/>
                <a:latin typeface="Calibri" panose="020F0502020204030204" pitchFamily="34" charset="0"/>
                <a:ea typeface="Times New Roman" panose="02020603050405020304" pitchFamily="18" charset="0"/>
                <a:cs typeface="Calibri" panose="020F0502020204030204" pitchFamily="34" charset="0"/>
              </a:rPr>
              <a:t>Heatmap with Notable Microbially-Derived Gene Ontology Functional Annotations Associated with COVID-19 (n=32), as Compared to Community Acquired Pneumonia (n=29) &amp; Uninfected (n=25) Cohorts. Rows are sorted by parental GO terms (depth=1), and columns are clustered by Euclidean distance using ward D2 clustering. Comparisons were conducted using MaAsLin2, controlling for random effects of publication and patient and correcting for multiple tests (q&lt;0.05).</a:t>
            </a:r>
          </a:p>
        </p:txBody>
      </p:sp>
      <p:grpSp>
        <p:nvGrpSpPr>
          <p:cNvPr id="246" name="Group 245">
            <a:extLst>
              <a:ext uri="{FF2B5EF4-FFF2-40B4-BE49-F238E27FC236}">
                <a16:creationId xmlns:a16="http://schemas.microsoft.com/office/drawing/2014/main" id="{32D377B5-7AC6-4329-8337-8FC20A2DBA43}"/>
              </a:ext>
            </a:extLst>
          </p:cNvPr>
          <p:cNvGrpSpPr/>
          <p:nvPr/>
        </p:nvGrpSpPr>
        <p:grpSpPr>
          <a:xfrm>
            <a:off x="16105029" y="21987449"/>
            <a:ext cx="9901819" cy="10704952"/>
            <a:chOff x="18626472" y="20370084"/>
            <a:chExt cx="9901819" cy="10704952"/>
          </a:xfrm>
        </p:grpSpPr>
        <p:sp>
          <p:nvSpPr>
            <p:cNvPr id="247" name="Rectangle 246">
              <a:extLst>
                <a:ext uri="{FF2B5EF4-FFF2-40B4-BE49-F238E27FC236}">
                  <a16:creationId xmlns:a16="http://schemas.microsoft.com/office/drawing/2014/main" id="{FC2EF78F-44BC-49D7-B34E-2C630E564B25}"/>
                </a:ext>
              </a:extLst>
            </p:cNvPr>
            <p:cNvSpPr/>
            <p:nvPr/>
          </p:nvSpPr>
          <p:spPr>
            <a:xfrm>
              <a:off x="20823713" y="20503236"/>
              <a:ext cx="2073732" cy="369332"/>
            </a:xfrm>
            <a:prstGeom prst="rect">
              <a:avLst/>
            </a:prstGeom>
          </p:spPr>
          <p:txBody>
            <a:bodyPr wrap="square" anchor="ctr">
              <a:spAutoFit/>
            </a:bodyPr>
            <a:lstStyle/>
            <a:p>
              <a:pPr algn="ctr" eaLnBrk="1" fontAlgn="auto" hangingPunct="1">
                <a:spcBef>
                  <a:spcPts val="0"/>
                </a:spcBef>
                <a:spcAft>
                  <a:spcPts val="0"/>
                </a:spcAft>
              </a:pPr>
              <a:r>
                <a:rPr lang="en-US" sz="1800" b="1" dirty="0">
                  <a:solidFill>
                    <a:srgbClr val="A35607"/>
                  </a:solidFill>
                  <a:latin typeface="Calibri" panose="020F0502020204030204"/>
                  <a:ea typeface="+mn-ea"/>
                </a:rPr>
                <a:t>Uninfected</a:t>
              </a:r>
            </a:p>
          </p:txBody>
        </p:sp>
        <p:sp>
          <p:nvSpPr>
            <p:cNvPr id="248" name="Rectangle 247">
              <a:extLst>
                <a:ext uri="{FF2B5EF4-FFF2-40B4-BE49-F238E27FC236}">
                  <a16:creationId xmlns:a16="http://schemas.microsoft.com/office/drawing/2014/main" id="{F46B3211-3AB6-4039-899C-E6B3994A79D2}"/>
                </a:ext>
              </a:extLst>
            </p:cNvPr>
            <p:cNvSpPr/>
            <p:nvPr/>
          </p:nvSpPr>
          <p:spPr>
            <a:xfrm>
              <a:off x="25280013" y="20370084"/>
              <a:ext cx="2338509" cy="646331"/>
            </a:xfrm>
            <a:prstGeom prst="rect">
              <a:avLst/>
            </a:prstGeom>
          </p:spPr>
          <p:txBody>
            <a:bodyPr wrap="square" anchor="ctr">
              <a:spAutoFit/>
            </a:bodyPr>
            <a:lstStyle/>
            <a:p>
              <a:pPr algn="ctr" eaLnBrk="1" fontAlgn="auto" hangingPunct="1">
                <a:spcBef>
                  <a:spcPts val="0"/>
                </a:spcBef>
                <a:spcAft>
                  <a:spcPts val="0"/>
                </a:spcAft>
              </a:pPr>
              <a:r>
                <a:rPr lang="en-US" sz="1800" b="1" dirty="0">
                  <a:solidFill>
                    <a:srgbClr val="A35607"/>
                  </a:solidFill>
                  <a:latin typeface="Calibri" panose="020F0502020204030204"/>
                  <a:ea typeface="+mn-ea"/>
                </a:rPr>
                <a:t>Community acquired pneumonia</a:t>
              </a:r>
            </a:p>
          </p:txBody>
        </p:sp>
        <p:sp>
          <p:nvSpPr>
            <p:cNvPr id="250" name="Rectangle 249">
              <a:extLst>
                <a:ext uri="{FF2B5EF4-FFF2-40B4-BE49-F238E27FC236}">
                  <a16:creationId xmlns:a16="http://schemas.microsoft.com/office/drawing/2014/main" id="{AD3290F5-B4C1-4A61-9680-B40B81146720}"/>
                </a:ext>
              </a:extLst>
            </p:cNvPr>
            <p:cNvSpPr/>
            <p:nvPr/>
          </p:nvSpPr>
          <p:spPr>
            <a:xfrm rot="5400000">
              <a:off x="27141841" y="22994872"/>
              <a:ext cx="2073732" cy="369332"/>
            </a:xfrm>
            <a:prstGeom prst="rect">
              <a:avLst/>
            </a:prstGeom>
          </p:spPr>
          <p:txBody>
            <a:bodyPr wrap="square">
              <a:spAutoFit/>
            </a:bodyPr>
            <a:lstStyle/>
            <a:p>
              <a:pPr algn="ctr" eaLnBrk="1" fontAlgn="auto" hangingPunct="1">
                <a:spcBef>
                  <a:spcPts val="0"/>
                </a:spcBef>
                <a:spcAft>
                  <a:spcPts val="0"/>
                </a:spcAft>
              </a:pPr>
              <a:r>
                <a:rPr lang="en-US" sz="1800" b="1" dirty="0">
                  <a:solidFill>
                    <a:srgbClr val="078774"/>
                  </a:solidFill>
                  <a:latin typeface="Calibri" panose="020F0502020204030204"/>
                  <a:ea typeface="+mn-ea"/>
                </a:rPr>
                <a:t>COVID-19</a:t>
              </a:r>
            </a:p>
          </p:txBody>
        </p:sp>
        <p:sp>
          <p:nvSpPr>
            <p:cNvPr id="251" name="Rectangle 250">
              <a:extLst>
                <a:ext uri="{FF2B5EF4-FFF2-40B4-BE49-F238E27FC236}">
                  <a16:creationId xmlns:a16="http://schemas.microsoft.com/office/drawing/2014/main" id="{56BDFAC3-6A80-4F46-A42A-7EB9A5D73F9B}"/>
                </a:ext>
              </a:extLst>
            </p:cNvPr>
            <p:cNvSpPr/>
            <p:nvPr/>
          </p:nvSpPr>
          <p:spPr>
            <a:xfrm rot="5400000">
              <a:off x="27141841" y="27274076"/>
              <a:ext cx="2073732" cy="369332"/>
            </a:xfrm>
            <a:prstGeom prst="rect">
              <a:avLst/>
            </a:prstGeom>
          </p:spPr>
          <p:txBody>
            <a:bodyPr wrap="square">
              <a:spAutoFit/>
            </a:bodyPr>
            <a:lstStyle/>
            <a:p>
              <a:pPr algn="ctr" eaLnBrk="1" fontAlgn="auto" hangingPunct="1">
                <a:spcBef>
                  <a:spcPts val="0"/>
                </a:spcBef>
                <a:spcAft>
                  <a:spcPts val="0"/>
                </a:spcAft>
              </a:pPr>
              <a:r>
                <a:rPr lang="en-US" sz="1800" b="1" dirty="0">
                  <a:solidFill>
                    <a:srgbClr val="078774"/>
                  </a:solidFill>
                  <a:latin typeface="Calibri" panose="020F0502020204030204"/>
                  <a:ea typeface="+mn-ea"/>
                </a:rPr>
                <a:t>Uninfected</a:t>
              </a:r>
            </a:p>
          </p:txBody>
        </p:sp>
        <p:grpSp>
          <p:nvGrpSpPr>
            <p:cNvPr id="57" name="Group 56">
              <a:extLst>
                <a:ext uri="{FF2B5EF4-FFF2-40B4-BE49-F238E27FC236}">
                  <a16:creationId xmlns:a16="http://schemas.microsoft.com/office/drawing/2014/main" id="{E058965E-5CEC-4515-8FA5-2D92941638D8}"/>
                </a:ext>
              </a:extLst>
            </p:cNvPr>
            <p:cNvGrpSpPr/>
            <p:nvPr/>
          </p:nvGrpSpPr>
          <p:grpSpPr>
            <a:xfrm>
              <a:off x="18626472" y="20982450"/>
              <a:ext cx="9901819" cy="10092586"/>
              <a:chOff x="21955308" y="18895292"/>
              <a:chExt cx="9901819" cy="10092586"/>
            </a:xfrm>
          </p:grpSpPr>
          <p:grpSp>
            <p:nvGrpSpPr>
              <p:cNvPr id="55" name="Group 54">
                <a:extLst>
                  <a:ext uri="{FF2B5EF4-FFF2-40B4-BE49-F238E27FC236}">
                    <a16:creationId xmlns:a16="http://schemas.microsoft.com/office/drawing/2014/main" id="{0934E56C-A617-4A66-85F7-2A7225F850D5}"/>
                  </a:ext>
                </a:extLst>
              </p:cNvPr>
              <p:cNvGrpSpPr/>
              <p:nvPr/>
            </p:nvGrpSpPr>
            <p:grpSpPr>
              <a:xfrm>
                <a:off x="21955308" y="18895292"/>
                <a:ext cx="9901819" cy="10092586"/>
                <a:chOff x="21955308" y="18895292"/>
                <a:chExt cx="9901819" cy="10092586"/>
              </a:xfrm>
            </p:grpSpPr>
            <p:pic>
              <p:nvPicPr>
                <p:cNvPr id="17" name="Picture 16">
                  <a:extLst>
                    <a:ext uri="{FF2B5EF4-FFF2-40B4-BE49-F238E27FC236}">
                      <a16:creationId xmlns:a16="http://schemas.microsoft.com/office/drawing/2014/main" id="{C4EB1CE7-5EE0-4B79-85D8-994A9449ADFD}"/>
                    </a:ext>
                  </a:extLst>
                </p:cNvPr>
                <p:cNvPicPr>
                  <a:picLocks noChangeAspect="1"/>
                </p:cNvPicPr>
                <p:nvPr/>
              </p:nvPicPr>
              <p:blipFill rotWithShape="1">
                <a:blip r:embed="rId18">
                  <a:extLst>
                    <a:ext uri="{28A0092B-C50C-407E-A947-70E740481C1C}">
                      <a14:useLocalDpi xmlns:a14="http://schemas.microsoft.com/office/drawing/2010/main" val="0"/>
                    </a:ext>
                  </a:extLst>
                </a:blip>
                <a:srcRect l="21168" t="4780" r="6556" b="19377"/>
                <a:stretch/>
              </p:blipFill>
              <p:spPr>
                <a:xfrm>
                  <a:off x="22892740" y="18895292"/>
                  <a:ext cx="8262259" cy="8670050"/>
                </a:xfrm>
                <a:prstGeom prst="rect">
                  <a:avLst/>
                </a:prstGeom>
              </p:spPr>
            </p:pic>
            <p:pic>
              <p:nvPicPr>
                <p:cNvPr id="245" name="Picture 244">
                  <a:extLst>
                    <a:ext uri="{FF2B5EF4-FFF2-40B4-BE49-F238E27FC236}">
                      <a16:creationId xmlns:a16="http://schemas.microsoft.com/office/drawing/2014/main" id="{6F6203C5-B4D7-403D-8E70-B1C377ED9A24}"/>
                    </a:ext>
                  </a:extLst>
                </p:cNvPr>
                <p:cNvPicPr>
                  <a:picLocks noChangeAspect="1"/>
                </p:cNvPicPr>
                <p:nvPr/>
              </p:nvPicPr>
              <p:blipFill rotWithShape="1">
                <a:blip r:embed="rId18">
                  <a:alphaModFix/>
                  <a:extLst>
                    <a:ext uri="{28A0092B-C50C-407E-A947-70E740481C1C}">
                      <a14:useLocalDpi xmlns:a14="http://schemas.microsoft.com/office/drawing/2010/main" val="0"/>
                    </a:ext>
                  </a:extLst>
                </a:blip>
                <a:srcRect l="-199" t="45915" r="55747" b="6446"/>
                <a:stretch/>
              </p:blipFill>
              <p:spPr>
                <a:xfrm>
                  <a:off x="21955308" y="23201692"/>
                  <a:ext cx="5244183" cy="5619959"/>
                </a:xfrm>
                <a:prstGeom prst="rect">
                  <a:avLst/>
                </a:prstGeom>
              </p:spPr>
            </p:pic>
            <p:pic>
              <p:nvPicPr>
                <p:cNvPr id="253" name="Picture 252">
                  <a:extLst>
                    <a:ext uri="{FF2B5EF4-FFF2-40B4-BE49-F238E27FC236}">
                      <a16:creationId xmlns:a16="http://schemas.microsoft.com/office/drawing/2014/main" id="{472CCCFA-0746-4C22-A682-BB3202771E6F}"/>
                    </a:ext>
                  </a:extLst>
                </p:cNvPr>
                <p:cNvPicPr>
                  <a:picLocks noChangeAspect="1"/>
                </p:cNvPicPr>
                <p:nvPr/>
              </p:nvPicPr>
              <p:blipFill rotWithShape="1">
                <a:blip r:embed="rId18">
                  <a:alphaModFix/>
                  <a:extLst>
                    <a:ext uri="{28A0092B-C50C-407E-A947-70E740481C1C}">
                      <a14:useLocalDpi xmlns:a14="http://schemas.microsoft.com/office/drawing/2010/main" val="0"/>
                    </a:ext>
                  </a:extLst>
                </a:blip>
                <a:srcRect l="44186" t="77431" r="39898" b="6446"/>
                <a:stretch/>
              </p:blipFill>
              <p:spPr>
                <a:xfrm>
                  <a:off x="30037588" y="27144705"/>
                  <a:ext cx="1819539" cy="1843173"/>
                </a:xfrm>
                <a:prstGeom prst="rect">
                  <a:avLst/>
                </a:prstGeom>
              </p:spPr>
            </p:pic>
          </p:grpSp>
          <p:sp>
            <p:nvSpPr>
              <p:cNvPr id="56" name="Rectangle 55">
                <a:extLst>
                  <a:ext uri="{FF2B5EF4-FFF2-40B4-BE49-F238E27FC236}">
                    <a16:creationId xmlns:a16="http://schemas.microsoft.com/office/drawing/2014/main" id="{FA2398E3-C5E3-4197-B165-039AE03B21A9}"/>
                  </a:ext>
                </a:extLst>
              </p:cNvPr>
              <p:cNvSpPr/>
              <p:nvPr/>
            </p:nvSpPr>
            <p:spPr bwMode="auto">
              <a:xfrm>
                <a:off x="26970753" y="27632187"/>
                <a:ext cx="131348" cy="1189464"/>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tx1"/>
                  </a:solidFill>
                  <a:effectLst/>
                  <a:latin typeface="Arial" charset="0"/>
                </a:endParaRPr>
              </a:p>
            </p:txBody>
          </p:sp>
          <p:sp>
            <p:nvSpPr>
              <p:cNvPr id="255" name="Rectangle 254">
                <a:extLst>
                  <a:ext uri="{FF2B5EF4-FFF2-40B4-BE49-F238E27FC236}">
                    <a16:creationId xmlns:a16="http://schemas.microsoft.com/office/drawing/2014/main" id="{CE3A1B73-0461-4B71-BB50-D5102D7BFF0F}"/>
                  </a:ext>
                </a:extLst>
              </p:cNvPr>
              <p:cNvSpPr/>
              <p:nvPr/>
            </p:nvSpPr>
            <p:spPr bwMode="auto">
              <a:xfrm>
                <a:off x="29980681" y="27144705"/>
                <a:ext cx="134262" cy="213578"/>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tx1"/>
                  </a:solidFill>
                  <a:effectLst/>
                  <a:latin typeface="Arial" charset="0"/>
                </a:endParaRPr>
              </a:p>
            </p:txBody>
          </p:sp>
        </p:grpSp>
      </p:grpSp>
      <p:sp>
        <p:nvSpPr>
          <p:cNvPr id="264" name="TextBox 263">
            <a:extLst>
              <a:ext uri="{FF2B5EF4-FFF2-40B4-BE49-F238E27FC236}">
                <a16:creationId xmlns:a16="http://schemas.microsoft.com/office/drawing/2014/main" id="{6D23D5B6-4C58-4D87-B73E-EAF1E3B6D1A1}"/>
              </a:ext>
            </a:extLst>
          </p:cNvPr>
          <p:cNvSpPr txBox="1"/>
          <p:nvPr/>
        </p:nvSpPr>
        <p:spPr>
          <a:xfrm>
            <a:off x="16169664" y="20502821"/>
            <a:ext cx="6444923" cy="1477328"/>
          </a:xfrm>
          <a:prstGeom prst="rect">
            <a:avLst/>
          </a:prstGeom>
          <a:noFill/>
        </p:spPr>
        <p:txBody>
          <a:bodyPr wrap="square">
            <a:spAutoFit/>
          </a:bodyPr>
          <a:lstStyle/>
          <a:p>
            <a:pPr algn="just"/>
            <a:r>
              <a:rPr lang="en-US" sz="1800" b="1" dirty="0">
                <a:latin typeface="Calibri" panose="020F0502020204030204" pitchFamily="34" charset="0"/>
                <a:cs typeface="Calibri" panose="020F0502020204030204" pitchFamily="34" charset="0"/>
              </a:rPr>
              <a:t>Figure 3. </a:t>
            </a:r>
            <a:r>
              <a:rPr lang="en-US" sz="1800" dirty="0">
                <a:latin typeface="Calibri" panose="020F0502020204030204" pitchFamily="34" charset="0"/>
                <a:cs typeface="Calibri" panose="020F0502020204030204" pitchFamily="34" charset="0"/>
              </a:rPr>
              <a:t>Taxonomic Heat Tree comparisons of BALF </a:t>
            </a:r>
            <a:r>
              <a:rPr lang="en-US" sz="1800" dirty="0" err="1">
                <a:latin typeface="Calibri" panose="020F0502020204030204" pitchFamily="34" charset="0"/>
                <a:cs typeface="Calibri" panose="020F0502020204030204" pitchFamily="34" charset="0"/>
              </a:rPr>
              <a:t>metatransciptome</a:t>
            </a:r>
            <a:r>
              <a:rPr lang="en-US" sz="1800" dirty="0">
                <a:latin typeface="Calibri" panose="020F0502020204030204" pitchFamily="34" charset="0"/>
                <a:cs typeface="Calibri" panose="020F0502020204030204" pitchFamily="34" charset="0"/>
              </a:rPr>
              <a:t> profiles with COVID-19 Mortality. Notable increases were observed in the log2 median ratios in the Family </a:t>
            </a:r>
            <a:r>
              <a:rPr lang="en-US" sz="1800" i="1" dirty="0" err="1">
                <a:latin typeface="Calibri" panose="020F0502020204030204" pitchFamily="34" charset="0"/>
                <a:cs typeface="Calibri" panose="020F0502020204030204" pitchFamily="34" charset="0"/>
              </a:rPr>
              <a:t>Comamonadaceae</a:t>
            </a:r>
            <a:r>
              <a:rPr lang="en-US" sz="1800" i="1" dirty="0">
                <a:latin typeface="Calibri" panose="020F0502020204030204" pitchFamily="34" charset="0"/>
                <a:cs typeface="Calibri" panose="020F0502020204030204" pitchFamily="34" charset="0"/>
              </a:rPr>
              <a:t>, </a:t>
            </a:r>
            <a:r>
              <a:rPr lang="en-US" sz="1800" dirty="0">
                <a:latin typeface="Calibri" panose="020F0502020204030204" pitchFamily="34" charset="0"/>
                <a:cs typeface="Calibri" panose="020F0502020204030204" pitchFamily="34" charset="0"/>
              </a:rPr>
              <a:t>genus</a:t>
            </a:r>
            <a:r>
              <a:rPr lang="en-US" sz="1800" i="1" dirty="0">
                <a:latin typeface="Calibri" panose="020F0502020204030204" pitchFamily="34" charset="0"/>
                <a:cs typeface="Calibri" panose="020F0502020204030204" pitchFamily="34" charset="0"/>
              </a:rPr>
              <a:t> </a:t>
            </a:r>
            <a:r>
              <a:rPr lang="en-US" sz="1800" i="1" dirty="0" err="1">
                <a:latin typeface="Calibri" panose="020F0502020204030204" pitchFamily="34" charset="0"/>
                <a:cs typeface="Calibri" panose="020F0502020204030204" pitchFamily="34" charset="0"/>
              </a:rPr>
              <a:t>Variovorax</a:t>
            </a:r>
            <a:r>
              <a:rPr lang="en-US" sz="1800" i="1" dirty="0">
                <a:latin typeface="Calibri" panose="020F0502020204030204" pitchFamily="34" charset="0"/>
                <a:cs typeface="Calibri" panose="020F0502020204030204" pitchFamily="34" charset="0"/>
              </a:rPr>
              <a:t>,</a:t>
            </a:r>
            <a:r>
              <a:rPr lang="en-US" sz="1800" dirty="0">
                <a:latin typeface="Calibri" panose="020F0502020204030204" pitchFamily="34" charset="0"/>
                <a:cs typeface="Calibri" panose="020F0502020204030204" pitchFamily="34" charset="0"/>
              </a:rPr>
              <a:t> and significant decreases in the log2 median ratios of order</a:t>
            </a:r>
            <a:r>
              <a:rPr lang="en-US" sz="1800" i="1" dirty="0">
                <a:latin typeface="Calibri" panose="020F0502020204030204" pitchFamily="34" charset="0"/>
                <a:cs typeface="Calibri" panose="020F0502020204030204" pitchFamily="34" charset="0"/>
              </a:rPr>
              <a:t> </a:t>
            </a:r>
            <a:r>
              <a:rPr lang="en-US" sz="1800" i="1" dirty="0" err="1">
                <a:latin typeface="Calibri" panose="020F0502020204030204" pitchFamily="34" charset="0"/>
                <a:cs typeface="Calibri" panose="020F0502020204030204" pitchFamily="34" charset="0"/>
              </a:rPr>
              <a:t>Bacteroidia</a:t>
            </a:r>
            <a:r>
              <a:rPr lang="en-US" sz="1800" i="1" dirty="0">
                <a:latin typeface="Calibri" panose="020F0502020204030204" pitchFamily="34" charset="0"/>
                <a:cs typeface="Calibri" panose="020F0502020204030204" pitchFamily="34" charset="0"/>
              </a:rPr>
              <a:t> </a:t>
            </a:r>
            <a:r>
              <a:rPr lang="en-US" sz="1800" dirty="0">
                <a:latin typeface="Calibri" panose="020F0502020204030204" pitchFamily="34" charset="0"/>
                <a:cs typeface="Calibri" panose="020F0502020204030204" pitchFamily="34" charset="0"/>
              </a:rPr>
              <a:t>and class</a:t>
            </a:r>
            <a:r>
              <a:rPr lang="en-US" sz="1800" i="1" dirty="0">
                <a:latin typeface="Calibri" panose="020F0502020204030204" pitchFamily="34" charset="0"/>
                <a:cs typeface="Calibri" panose="020F0502020204030204" pitchFamily="34" charset="0"/>
              </a:rPr>
              <a:t> </a:t>
            </a:r>
            <a:r>
              <a:rPr lang="en-US" sz="1800" i="1" dirty="0" err="1">
                <a:latin typeface="Calibri" panose="020F0502020204030204" pitchFamily="34" charset="0"/>
                <a:cs typeface="Calibri" panose="020F0502020204030204" pitchFamily="34" charset="0"/>
              </a:rPr>
              <a:t>Bacteroidales</a:t>
            </a:r>
            <a:r>
              <a:rPr lang="en-US" sz="1800" i="1" dirty="0">
                <a:latin typeface="Calibri" panose="020F0502020204030204" pitchFamily="34" charset="0"/>
                <a:cs typeface="Calibri" panose="020F0502020204030204" pitchFamily="34" charset="0"/>
              </a:rPr>
              <a:t>.</a:t>
            </a:r>
            <a:endParaRPr lang="en-US" sz="1800" dirty="0">
              <a:latin typeface="Calibri" panose="020F0502020204030204" pitchFamily="34" charset="0"/>
              <a:cs typeface="Calibri" panose="020F0502020204030204" pitchFamily="34" charset="0"/>
            </a:endParaRPr>
          </a:p>
        </p:txBody>
      </p:sp>
      <p:sp>
        <p:nvSpPr>
          <p:cNvPr id="266" name="Rectangle 265">
            <a:extLst>
              <a:ext uri="{FF2B5EF4-FFF2-40B4-BE49-F238E27FC236}">
                <a16:creationId xmlns:a16="http://schemas.microsoft.com/office/drawing/2014/main" id="{1A6CA6E0-4366-456E-A091-473A02315050}"/>
              </a:ext>
            </a:extLst>
          </p:cNvPr>
          <p:cNvSpPr/>
          <p:nvPr/>
        </p:nvSpPr>
        <p:spPr>
          <a:xfrm>
            <a:off x="16180147" y="8732440"/>
            <a:ext cx="7565624" cy="1846659"/>
          </a:xfrm>
          <a:prstGeom prst="rect">
            <a:avLst/>
          </a:prstGeom>
        </p:spPr>
        <p:txBody>
          <a:bodyPr wrap="square" lIns="0" tIns="0" rIns="0" bIns="0">
            <a:spAutoFit/>
          </a:bodyPr>
          <a:lstStyle/>
          <a:p>
            <a:pPr algn="ctr"/>
            <a:r>
              <a:rPr lang="en-US" sz="4000" b="1" dirty="0">
                <a:latin typeface="Calibri" panose="020F0502020204030204" pitchFamily="34" charset="0"/>
              </a:rPr>
              <a:t>Taxonomic comparison of </a:t>
            </a:r>
          </a:p>
          <a:p>
            <a:pPr algn="ctr"/>
            <a:r>
              <a:rPr lang="en-US" sz="4000" b="1" dirty="0">
                <a:latin typeface="Calibri" panose="020F0502020204030204" pitchFamily="34" charset="0"/>
              </a:rPr>
              <a:t>COVID-19 BALF metatranscriptome</a:t>
            </a:r>
          </a:p>
          <a:p>
            <a:pPr algn="ctr"/>
            <a:r>
              <a:rPr lang="en-US" sz="4000" b="1" dirty="0">
                <a:latin typeface="Calibri" panose="020F0502020204030204" pitchFamily="34" charset="0"/>
              </a:rPr>
              <a:t> </a:t>
            </a:r>
            <a:r>
              <a:rPr lang="en-US" sz="4000" b="1" dirty="0">
                <a:solidFill>
                  <a:srgbClr val="AF4341"/>
                </a:solidFill>
                <a:latin typeface="Calibri" panose="020F0502020204030204" pitchFamily="34" charset="0"/>
              </a:rPr>
              <a:t>Deceased </a:t>
            </a:r>
            <a:r>
              <a:rPr lang="en-US" sz="4000" b="1" dirty="0">
                <a:latin typeface="Calibri" panose="020F0502020204030204" pitchFamily="34" charset="0"/>
              </a:rPr>
              <a:t>vs</a:t>
            </a:r>
            <a:r>
              <a:rPr lang="en-US" sz="4000" b="1" dirty="0">
                <a:solidFill>
                  <a:srgbClr val="083F65"/>
                </a:solidFill>
                <a:latin typeface="Calibri" panose="020F0502020204030204" pitchFamily="34" charset="0"/>
              </a:rPr>
              <a:t> </a:t>
            </a:r>
            <a:r>
              <a:rPr lang="en-US" sz="4000" b="1" dirty="0">
                <a:solidFill>
                  <a:srgbClr val="029ACB"/>
                </a:solidFill>
                <a:latin typeface="Calibri" panose="020F0502020204030204" pitchFamily="34" charset="0"/>
              </a:rPr>
              <a:t>Survived</a:t>
            </a:r>
          </a:p>
        </p:txBody>
      </p:sp>
      <p:graphicFrame>
        <p:nvGraphicFramePr>
          <p:cNvPr id="267" name="Table 266">
            <a:extLst>
              <a:ext uri="{FF2B5EF4-FFF2-40B4-BE49-F238E27FC236}">
                <a16:creationId xmlns:a16="http://schemas.microsoft.com/office/drawing/2014/main" id="{DCFD0D89-CE2F-4DD7-9B60-AC5306FA22B6}"/>
              </a:ext>
            </a:extLst>
          </p:cNvPr>
          <p:cNvGraphicFramePr>
            <a:graphicFrameLocks noGrp="1"/>
          </p:cNvGraphicFramePr>
          <p:nvPr>
            <p:extLst>
              <p:ext uri="{D42A27DB-BD31-4B8C-83A1-F6EECF244321}">
                <p14:modId xmlns:p14="http://schemas.microsoft.com/office/powerpoint/2010/main" val="432563215"/>
              </p:ext>
            </p:extLst>
          </p:nvPr>
        </p:nvGraphicFramePr>
        <p:xfrm>
          <a:off x="16170324" y="11432272"/>
          <a:ext cx="6560573" cy="1693158"/>
        </p:xfrm>
        <a:graphic>
          <a:graphicData uri="http://schemas.openxmlformats.org/drawingml/2006/table">
            <a:tbl>
              <a:tblPr/>
              <a:tblGrid>
                <a:gridCol w="1138437">
                  <a:extLst>
                    <a:ext uri="{9D8B030D-6E8A-4147-A177-3AD203B41FA5}">
                      <a16:colId xmlns:a16="http://schemas.microsoft.com/office/drawing/2014/main" val="3222742011"/>
                    </a:ext>
                  </a:extLst>
                </a:gridCol>
                <a:gridCol w="820473">
                  <a:extLst>
                    <a:ext uri="{9D8B030D-6E8A-4147-A177-3AD203B41FA5}">
                      <a16:colId xmlns:a16="http://schemas.microsoft.com/office/drawing/2014/main" val="1851303984"/>
                    </a:ext>
                  </a:extLst>
                </a:gridCol>
                <a:gridCol w="815832">
                  <a:extLst>
                    <a:ext uri="{9D8B030D-6E8A-4147-A177-3AD203B41FA5}">
                      <a16:colId xmlns:a16="http://schemas.microsoft.com/office/drawing/2014/main" val="4064060924"/>
                    </a:ext>
                  </a:extLst>
                </a:gridCol>
                <a:gridCol w="1012507">
                  <a:extLst>
                    <a:ext uri="{9D8B030D-6E8A-4147-A177-3AD203B41FA5}">
                      <a16:colId xmlns:a16="http://schemas.microsoft.com/office/drawing/2014/main" val="144706441"/>
                    </a:ext>
                  </a:extLst>
                </a:gridCol>
                <a:gridCol w="889538">
                  <a:extLst>
                    <a:ext uri="{9D8B030D-6E8A-4147-A177-3AD203B41FA5}">
                      <a16:colId xmlns:a16="http://schemas.microsoft.com/office/drawing/2014/main" val="2881429414"/>
                    </a:ext>
                  </a:extLst>
                </a:gridCol>
                <a:gridCol w="1883786">
                  <a:extLst>
                    <a:ext uri="{9D8B030D-6E8A-4147-A177-3AD203B41FA5}">
                      <a16:colId xmlns:a16="http://schemas.microsoft.com/office/drawing/2014/main" val="598262391"/>
                    </a:ext>
                  </a:extLst>
                </a:gridCol>
              </a:tblGrid>
              <a:tr h="397691">
                <a:tc>
                  <a:txBody>
                    <a:bodyPr/>
                    <a:lstStyle/>
                    <a:p>
                      <a:pPr algn="ctr" fontAlgn="b"/>
                      <a:r>
                        <a:rPr lang="en-US" sz="1800" b="1" i="0" u="none" strike="noStrike" dirty="0">
                          <a:solidFill>
                            <a:srgbClr val="000000"/>
                          </a:solidFill>
                          <a:effectLst/>
                          <a:latin typeface="Calibri" panose="020F0502020204030204" pitchFamily="34" charset="0"/>
                        </a:rPr>
                        <a:t>log</a:t>
                      </a:r>
                      <a:r>
                        <a:rPr lang="en-US" sz="1800" b="1" i="0" u="none" strike="noStrike" baseline="-25000" dirty="0">
                          <a:solidFill>
                            <a:srgbClr val="000000"/>
                          </a:solidFill>
                          <a:effectLst/>
                          <a:latin typeface="Calibri" panose="020F0502020204030204" pitchFamily="34" charset="0"/>
                        </a:rPr>
                        <a:t>2 </a:t>
                      </a:r>
                      <a:r>
                        <a:rPr lang="en-US" sz="1800" b="1" i="0" u="none" strike="noStrike" dirty="0">
                          <a:solidFill>
                            <a:srgbClr val="000000"/>
                          </a:solidFill>
                          <a:effectLst/>
                          <a:latin typeface="Calibri" panose="020F0502020204030204" pitchFamily="34" charset="0"/>
                        </a:rPr>
                        <a:t>median</a:t>
                      </a:r>
                      <a:br>
                        <a:rPr lang="en-US" sz="1800" b="1" i="0" u="none" strike="noStrike" dirty="0">
                          <a:solidFill>
                            <a:srgbClr val="000000"/>
                          </a:solidFill>
                          <a:effectLst/>
                          <a:latin typeface="Calibri" panose="020F0502020204030204" pitchFamily="34" charset="0"/>
                        </a:rPr>
                      </a:br>
                      <a:r>
                        <a:rPr lang="en-US" sz="1800" b="1" i="0" u="none" strike="noStrike" dirty="0">
                          <a:solidFill>
                            <a:srgbClr val="000000"/>
                          </a:solidFill>
                          <a:effectLst/>
                          <a:latin typeface="Calibri" panose="020F0502020204030204" pitchFamily="34" charset="0"/>
                        </a:rPr>
                        <a:t> ratio</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a:solidFill>
                            <a:srgbClr val="000000"/>
                          </a:solidFill>
                          <a:effectLst/>
                          <a:latin typeface="Calibri" panose="020F0502020204030204" pitchFamily="34" charset="0"/>
                        </a:rPr>
                        <a:t>Median </a:t>
                      </a:r>
                      <a:br>
                        <a:rPr lang="en-US" sz="1800" b="1" i="0" u="none" strike="noStrike">
                          <a:solidFill>
                            <a:srgbClr val="000000"/>
                          </a:solidFill>
                          <a:effectLst/>
                          <a:latin typeface="Calibri" panose="020F0502020204030204" pitchFamily="34" charset="0"/>
                        </a:rPr>
                      </a:br>
                      <a:r>
                        <a:rPr lang="en-US" sz="1800" b="1" i="0" u="none" strike="noStrike">
                          <a:solidFill>
                            <a:srgbClr val="000000"/>
                          </a:solidFill>
                          <a:effectLst/>
                          <a:latin typeface="Calibri" panose="020F0502020204030204" pitchFamily="34" charset="0"/>
                        </a:rPr>
                        <a:t>diff</a:t>
                      </a:r>
                      <a:endParaRPr lang="en-US" sz="18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dirty="0">
                          <a:solidFill>
                            <a:srgbClr val="000000"/>
                          </a:solidFill>
                          <a:effectLst/>
                          <a:latin typeface="Calibri" panose="020F0502020204030204" pitchFamily="34" charset="0"/>
                        </a:rPr>
                        <a:t>Mean</a:t>
                      </a:r>
                      <a:br>
                        <a:rPr lang="en-US" sz="1800" b="1" i="0" u="none" strike="noStrike" dirty="0">
                          <a:solidFill>
                            <a:srgbClr val="000000"/>
                          </a:solidFill>
                          <a:effectLst/>
                          <a:latin typeface="Calibri" panose="020F0502020204030204" pitchFamily="34" charset="0"/>
                        </a:rPr>
                      </a:br>
                      <a:r>
                        <a:rPr lang="en-US" sz="1800" b="1" i="0" u="none" strike="noStrike" dirty="0">
                          <a:solidFill>
                            <a:srgbClr val="000000"/>
                          </a:solidFill>
                          <a:effectLst/>
                          <a:latin typeface="Calibri" panose="020F0502020204030204" pitchFamily="34" charset="0"/>
                        </a:rPr>
                        <a:t> diff</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a:solidFill>
                            <a:srgbClr val="000000"/>
                          </a:solidFill>
                          <a:effectLst/>
                          <a:latin typeface="Calibri" panose="020F0502020204030204" pitchFamily="34" charset="0"/>
                        </a:rPr>
                        <a:t>p </a:t>
                      </a:r>
                      <a:br>
                        <a:rPr lang="en-US" sz="1800" b="1" i="0" u="none" strike="noStrike">
                          <a:solidFill>
                            <a:srgbClr val="000000"/>
                          </a:solidFill>
                          <a:effectLst/>
                          <a:latin typeface="Calibri" panose="020F0502020204030204" pitchFamily="34" charset="0"/>
                        </a:rPr>
                      </a:br>
                      <a:r>
                        <a:rPr lang="en-US" sz="1800" b="1" i="0" u="none" strike="noStrike">
                          <a:solidFill>
                            <a:srgbClr val="000000"/>
                          </a:solidFill>
                          <a:effectLst/>
                          <a:latin typeface="Calibri" panose="020F0502020204030204" pitchFamily="34" charset="0"/>
                        </a:rPr>
                        <a:t>value</a:t>
                      </a:r>
                      <a:endParaRPr lang="en-US" sz="18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a:solidFill>
                            <a:srgbClr val="000000"/>
                          </a:solidFill>
                          <a:effectLst/>
                          <a:latin typeface="Calibri" panose="020F0502020204030204" pitchFamily="34" charset="0"/>
                        </a:rPr>
                        <a:t>q </a:t>
                      </a:r>
                      <a:br>
                        <a:rPr lang="en-US" sz="1800" b="1" i="0" u="none" strike="noStrike">
                          <a:solidFill>
                            <a:srgbClr val="000000"/>
                          </a:solidFill>
                          <a:effectLst/>
                          <a:latin typeface="Calibri" panose="020F0502020204030204" pitchFamily="34" charset="0"/>
                        </a:rPr>
                      </a:br>
                      <a:r>
                        <a:rPr lang="en-US" sz="1800" b="1" i="0" u="none" strike="noStrike">
                          <a:solidFill>
                            <a:srgbClr val="000000"/>
                          </a:solidFill>
                          <a:effectLst/>
                          <a:latin typeface="Calibri" panose="020F0502020204030204" pitchFamily="34" charset="0"/>
                        </a:rPr>
                        <a:t>value</a:t>
                      </a:r>
                      <a:endParaRPr lang="en-US" sz="18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dirty="0">
                          <a:solidFill>
                            <a:srgbClr val="000000"/>
                          </a:solidFill>
                          <a:effectLst/>
                          <a:latin typeface="Calibri" panose="020F0502020204030204" pitchFamily="34" charset="0"/>
                        </a:rPr>
                        <a:t>Taxonomy</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71290974"/>
                  </a:ext>
                </a:extLst>
              </a:tr>
              <a:tr h="202379">
                <a:tc>
                  <a:txBody>
                    <a:bodyPr/>
                    <a:lstStyle/>
                    <a:p>
                      <a:pPr algn="ctr" rtl="0" fontAlgn="b"/>
                      <a:r>
                        <a:rPr lang="en-US" sz="1800" b="1" i="0" u="none" strike="noStrike">
                          <a:solidFill>
                            <a:srgbClr val="B24745"/>
                          </a:solidFill>
                          <a:effectLst/>
                          <a:latin typeface="Calibri" panose="020F0502020204030204" pitchFamily="34" charset="0"/>
                        </a:rPr>
                        <a:t>2.25</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800" b="1" i="0" u="none" strike="noStrike">
                          <a:solidFill>
                            <a:srgbClr val="B24745"/>
                          </a:solidFill>
                          <a:effectLst/>
                          <a:latin typeface="Calibri" panose="020F0502020204030204" pitchFamily="34" charset="0"/>
                        </a:rPr>
                        <a:t>0.361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800" b="1" i="0" u="none" strike="noStrike">
                          <a:solidFill>
                            <a:srgbClr val="B24745"/>
                          </a:solidFill>
                          <a:effectLst/>
                          <a:latin typeface="Calibri" panose="020F0502020204030204" pitchFamily="34" charset="0"/>
                        </a:rPr>
                        <a:t>0.371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800" b="1" i="0" u="none" strike="noStrike" dirty="0">
                          <a:solidFill>
                            <a:srgbClr val="B24745"/>
                          </a:solidFill>
                          <a:effectLst/>
                          <a:latin typeface="Calibri" panose="020F0502020204030204" pitchFamily="34" charset="0"/>
                        </a:rPr>
                        <a:t>0.00017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800" b="1" i="0" u="none" strike="noStrike" dirty="0">
                          <a:solidFill>
                            <a:srgbClr val="B24745"/>
                          </a:solidFill>
                          <a:effectLst/>
                          <a:latin typeface="Calibri" panose="020F0502020204030204" pitchFamily="34" charset="0"/>
                        </a:rPr>
                        <a:t>0.00691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b"/>
                      <a:r>
                        <a:rPr lang="en-US" sz="1800" b="1" i="1" u="none" strike="noStrike" dirty="0" err="1">
                          <a:solidFill>
                            <a:srgbClr val="B24745"/>
                          </a:solidFill>
                          <a:effectLst/>
                          <a:latin typeface="Calibri" panose="020F0502020204030204" pitchFamily="34" charset="0"/>
                        </a:rPr>
                        <a:t>Comamonadaceae</a:t>
                      </a:r>
                      <a:endParaRPr lang="en-US" sz="1800" b="1" i="1" u="none" strike="noStrike" dirty="0">
                        <a:solidFill>
                          <a:srgbClr val="B24745"/>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686715275"/>
                  </a:ext>
                </a:extLst>
              </a:tr>
              <a:tr h="202379">
                <a:tc>
                  <a:txBody>
                    <a:bodyPr/>
                    <a:lstStyle/>
                    <a:p>
                      <a:pPr algn="ctr" rtl="0" fontAlgn="b"/>
                      <a:r>
                        <a:rPr lang="en-US" sz="1800" b="1" i="0" u="none" strike="noStrike">
                          <a:solidFill>
                            <a:srgbClr val="B24745"/>
                          </a:solidFill>
                          <a:effectLst/>
                          <a:latin typeface="Calibri" panose="020F0502020204030204" pitchFamily="34" charset="0"/>
                        </a:rPr>
                        <a:t>5.21</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800" b="1" i="0" u="none" strike="noStrike">
                          <a:solidFill>
                            <a:srgbClr val="B24745"/>
                          </a:solidFill>
                          <a:effectLst/>
                          <a:latin typeface="Calibri" panose="020F0502020204030204" pitchFamily="34" charset="0"/>
                        </a:rPr>
                        <a:t>0.405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800" b="1" i="0" u="none" strike="noStrike" dirty="0">
                          <a:solidFill>
                            <a:srgbClr val="B24745"/>
                          </a:solidFill>
                          <a:effectLst/>
                          <a:latin typeface="Calibri" panose="020F0502020204030204" pitchFamily="34" charset="0"/>
                        </a:rPr>
                        <a:t>0.377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800" b="1" i="0" u="none" strike="noStrike" dirty="0">
                          <a:solidFill>
                            <a:srgbClr val="B24745"/>
                          </a:solidFill>
                          <a:effectLst/>
                          <a:latin typeface="Calibri" panose="020F0502020204030204" pitchFamily="34" charset="0"/>
                        </a:rPr>
                        <a:t>0.00017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800" b="1" i="0" u="none" strike="noStrike">
                          <a:solidFill>
                            <a:srgbClr val="B24745"/>
                          </a:solidFill>
                          <a:effectLst/>
                          <a:latin typeface="Calibri" panose="020F0502020204030204" pitchFamily="34" charset="0"/>
                        </a:rPr>
                        <a:t>0.00691</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rtl="0" fontAlgn="b"/>
                      <a:r>
                        <a:rPr lang="en-US" sz="1800" b="1" i="1" u="none" strike="noStrike" dirty="0" err="1">
                          <a:solidFill>
                            <a:srgbClr val="B24745"/>
                          </a:solidFill>
                          <a:effectLst/>
                          <a:latin typeface="Calibri" panose="020F0502020204030204" pitchFamily="34" charset="0"/>
                        </a:rPr>
                        <a:t>Variovorax</a:t>
                      </a:r>
                      <a:endParaRPr lang="en-US" sz="1800" b="1" i="1" u="none" strike="noStrike" dirty="0">
                        <a:solidFill>
                          <a:srgbClr val="B24745"/>
                        </a:solidFill>
                        <a:effectLst/>
                        <a:latin typeface="Calibri" panose="020F0502020204030204" pitchFamily="34" charset="0"/>
                      </a:endParaRP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5347465"/>
                  </a:ext>
                </a:extLst>
              </a:tr>
              <a:tr h="202379">
                <a:tc>
                  <a:txBody>
                    <a:bodyPr/>
                    <a:lstStyle/>
                    <a:p>
                      <a:pPr algn="ctr" rtl="0" fontAlgn="b"/>
                      <a:r>
                        <a:rPr lang="en-US" sz="1800" b="1" i="0" u="none" strike="noStrike" dirty="0">
                          <a:solidFill>
                            <a:srgbClr val="00A1D5"/>
                          </a:solidFill>
                          <a:effectLst/>
                          <a:latin typeface="Calibri" panose="020F0502020204030204" pitchFamily="34" charset="0"/>
                        </a:rPr>
                        <a:t>-5.13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800" b="1" i="0" u="none" strike="noStrike" dirty="0">
                          <a:solidFill>
                            <a:srgbClr val="00A1D5"/>
                          </a:solidFill>
                          <a:effectLst/>
                          <a:latin typeface="Calibri" panose="020F0502020204030204" pitchFamily="34" charset="0"/>
                        </a:rPr>
                        <a:t>-0.103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800" b="1" i="0" u="none" strike="noStrike" dirty="0">
                          <a:solidFill>
                            <a:srgbClr val="00A1D5"/>
                          </a:solidFill>
                          <a:effectLst/>
                          <a:latin typeface="Calibri" panose="020F0502020204030204" pitchFamily="34" charset="0"/>
                        </a:rPr>
                        <a:t>-0.104</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800" b="1" i="0" u="none" strike="noStrike" dirty="0">
                          <a:solidFill>
                            <a:srgbClr val="00A1D5"/>
                          </a:solidFill>
                          <a:effectLst/>
                          <a:latin typeface="Calibri" panose="020F0502020204030204" pitchFamily="34" charset="0"/>
                        </a:rPr>
                        <a:t>0.0308</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800" b="1" i="0" u="none" strike="noStrike" dirty="0">
                          <a:solidFill>
                            <a:srgbClr val="00A1D5"/>
                          </a:solidFill>
                          <a:effectLst/>
                          <a:latin typeface="Calibri" panose="020F0502020204030204" pitchFamily="34" charset="0"/>
                        </a:rPr>
                        <a:t>0.199</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l" rtl="0" fontAlgn="b"/>
                      <a:r>
                        <a:rPr lang="en-US" sz="1800" b="1" i="1" u="none" strike="noStrike" dirty="0">
                          <a:solidFill>
                            <a:srgbClr val="00A1D5"/>
                          </a:solidFill>
                          <a:effectLst/>
                          <a:latin typeface="Calibri" panose="020F0502020204030204" pitchFamily="34" charset="0"/>
                        </a:rPr>
                        <a:t>Bacteroidia</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404935275"/>
                  </a:ext>
                </a:extLst>
              </a:tr>
              <a:tr h="202379">
                <a:tc>
                  <a:txBody>
                    <a:bodyPr/>
                    <a:lstStyle/>
                    <a:p>
                      <a:pPr algn="ctr" rtl="0" fontAlgn="b"/>
                      <a:r>
                        <a:rPr lang="en-US" sz="1800" b="1" i="0" u="none" strike="noStrike" dirty="0">
                          <a:solidFill>
                            <a:srgbClr val="00A1D5"/>
                          </a:solidFill>
                          <a:effectLst/>
                          <a:latin typeface="Calibri" panose="020F0502020204030204" pitchFamily="34" charset="0"/>
                        </a:rPr>
                        <a:t>-5.18</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800" b="1" i="0" u="none" strike="noStrike" dirty="0">
                          <a:solidFill>
                            <a:srgbClr val="00A1D5"/>
                          </a:solidFill>
                          <a:effectLst/>
                          <a:latin typeface="Calibri" panose="020F0502020204030204" pitchFamily="34" charset="0"/>
                        </a:rPr>
                        <a:t>-0.099</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800" b="1" i="0" u="none" strike="noStrike" dirty="0">
                          <a:solidFill>
                            <a:srgbClr val="00A1D5"/>
                          </a:solidFill>
                          <a:effectLst/>
                          <a:latin typeface="Calibri" panose="020F0502020204030204" pitchFamily="34" charset="0"/>
                        </a:rPr>
                        <a:t>-0.102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800" b="1" i="0" u="none" strike="noStrike" dirty="0">
                          <a:solidFill>
                            <a:srgbClr val="00A1D5"/>
                          </a:solidFill>
                          <a:effectLst/>
                          <a:latin typeface="Calibri" panose="020F0502020204030204" pitchFamily="34" charset="0"/>
                        </a:rPr>
                        <a:t>0.00962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800" b="1" i="0" u="none" strike="noStrike" dirty="0">
                          <a:solidFill>
                            <a:srgbClr val="00A1D5"/>
                          </a:solidFill>
                          <a:effectLst/>
                          <a:latin typeface="Calibri" panose="020F0502020204030204" pitchFamily="34" charset="0"/>
                        </a:rPr>
                        <a:t>0.124</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rtl="0" fontAlgn="b"/>
                      <a:r>
                        <a:rPr lang="en-US" sz="1800" b="1" i="1" u="none" strike="noStrike" dirty="0" err="1">
                          <a:solidFill>
                            <a:srgbClr val="00A1D5"/>
                          </a:solidFill>
                          <a:effectLst/>
                          <a:latin typeface="Calibri" panose="020F0502020204030204" pitchFamily="34" charset="0"/>
                        </a:rPr>
                        <a:t>Bacteroidales</a:t>
                      </a:r>
                      <a:endParaRPr lang="en-US" sz="1800" b="1" i="1" u="none" strike="noStrike" dirty="0">
                        <a:solidFill>
                          <a:srgbClr val="00A1D5"/>
                        </a:solidFill>
                        <a:effectLst/>
                        <a:latin typeface="Calibri" panose="020F0502020204030204" pitchFamily="34" charset="0"/>
                      </a:endParaRP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232573659"/>
                  </a:ext>
                </a:extLst>
              </a:tr>
            </a:tbl>
          </a:graphicData>
        </a:graphic>
      </p:graphicFrame>
      <p:grpSp>
        <p:nvGrpSpPr>
          <p:cNvPr id="2060" name="Group 2059">
            <a:extLst>
              <a:ext uri="{FF2B5EF4-FFF2-40B4-BE49-F238E27FC236}">
                <a16:creationId xmlns:a16="http://schemas.microsoft.com/office/drawing/2014/main" id="{B698B32E-2063-4137-B468-C7698E45C800}"/>
              </a:ext>
            </a:extLst>
          </p:cNvPr>
          <p:cNvGrpSpPr/>
          <p:nvPr/>
        </p:nvGrpSpPr>
        <p:grpSpPr>
          <a:xfrm>
            <a:off x="16248006" y="13525967"/>
            <a:ext cx="6249760" cy="6980329"/>
            <a:chOff x="16428972" y="10236455"/>
            <a:chExt cx="6249760" cy="6980329"/>
          </a:xfrm>
        </p:grpSpPr>
        <p:grpSp>
          <p:nvGrpSpPr>
            <p:cNvPr id="62" name="Group 61">
              <a:extLst>
                <a:ext uri="{FF2B5EF4-FFF2-40B4-BE49-F238E27FC236}">
                  <a16:creationId xmlns:a16="http://schemas.microsoft.com/office/drawing/2014/main" id="{E142FD38-80DC-44EF-9597-86F171074087}"/>
                </a:ext>
              </a:extLst>
            </p:cNvPr>
            <p:cNvGrpSpPr/>
            <p:nvPr/>
          </p:nvGrpSpPr>
          <p:grpSpPr>
            <a:xfrm>
              <a:off x="16428972" y="10236455"/>
              <a:ext cx="6249760" cy="6980329"/>
              <a:chOff x="16197410" y="18348854"/>
              <a:chExt cx="6249760" cy="6980329"/>
            </a:xfrm>
          </p:grpSpPr>
          <p:grpSp>
            <p:nvGrpSpPr>
              <p:cNvPr id="59" name="Group 58">
                <a:extLst>
                  <a:ext uri="{FF2B5EF4-FFF2-40B4-BE49-F238E27FC236}">
                    <a16:creationId xmlns:a16="http://schemas.microsoft.com/office/drawing/2014/main" id="{07870728-81DF-4290-8024-132442767DD6}"/>
                  </a:ext>
                </a:extLst>
              </p:cNvPr>
              <p:cNvGrpSpPr/>
              <p:nvPr/>
            </p:nvGrpSpPr>
            <p:grpSpPr>
              <a:xfrm>
                <a:off x="16197410" y="18348854"/>
                <a:ext cx="6184767" cy="6860329"/>
                <a:chOff x="16197410" y="18348854"/>
                <a:chExt cx="6184767" cy="6860329"/>
              </a:xfrm>
            </p:grpSpPr>
            <p:pic>
              <p:nvPicPr>
                <p:cNvPr id="19" name="Picture 18">
                  <a:extLst>
                    <a:ext uri="{FF2B5EF4-FFF2-40B4-BE49-F238E27FC236}">
                      <a16:creationId xmlns:a16="http://schemas.microsoft.com/office/drawing/2014/main" id="{F23A7C90-3C95-4D5A-8E91-2A0B6A3ED753}"/>
                    </a:ext>
                  </a:extLst>
                </p:cNvPr>
                <p:cNvPicPr>
                  <a:picLocks noChangeAspect="1"/>
                </p:cNvPicPr>
                <p:nvPr/>
              </p:nvPicPr>
              <p:blipFill rotWithShape="1">
                <a:blip r:embed="rId19">
                  <a:extLst>
                    <a:ext uri="{28A0092B-C50C-407E-A947-70E740481C1C}">
                      <a14:useLocalDpi xmlns:a14="http://schemas.microsoft.com/office/drawing/2010/main" val="0"/>
                    </a:ext>
                  </a:extLst>
                </a:blip>
                <a:srcRect r="25561" b="8041"/>
                <a:stretch/>
              </p:blipFill>
              <p:spPr>
                <a:xfrm>
                  <a:off x="16197411" y="18964548"/>
                  <a:ext cx="6184766" cy="6244635"/>
                </a:xfrm>
                <a:prstGeom prst="rect">
                  <a:avLst/>
                </a:prstGeom>
              </p:spPr>
            </p:pic>
            <p:pic>
              <p:nvPicPr>
                <p:cNvPr id="146" name="Picture 145" descr="A picture containing diagram&#10;&#10;Description automatically generated">
                  <a:extLst>
                    <a:ext uri="{FF2B5EF4-FFF2-40B4-BE49-F238E27FC236}">
                      <a16:creationId xmlns:a16="http://schemas.microsoft.com/office/drawing/2014/main" id="{00C7CDE8-3878-461C-8006-6A98425F6776}"/>
                    </a:ext>
                  </a:extLst>
                </p:cNvPr>
                <p:cNvPicPr>
                  <a:picLocks noChangeAspect="1"/>
                </p:cNvPicPr>
                <p:nvPr/>
              </p:nvPicPr>
              <p:blipFill rotWithShape="1">
                <a:blip r:embed="rId20">
                  <a:extLst>
                    <a:ext uri="{28A0092B-C50C-407E-A947-70E740481C1C}">
                      <a14:useLocalDpi xmlns:a14="http://schemas.microsoft.com/office/drawing/2010/main" val="0"/>
                    </a:ext>
                  </a:extLst>
                </a:blip>
                <a:srcRect l="67694" t="63673" r="17917" b="5561"/>
                <a:stretch/>
              </p:blipFill>
              <p:spPr>
                <a:xfrm>
                  <a:off x="16707975" y="18428952"/>
                  <a:ext cx="1465494" cy="1913537"/>
                </a:xfrm>
                <a:prstGeom prst="rect">
                  <a:avLst/>
                </a:prstGeom>
              </p:spPr>
            </p:pic>
            <p:sp>
              <p:nvSpPr>
                <p:cNvPr id="148" name="Rectangle 147">
                  <a:extLst>
                    <a:ext uri="{FF2B5EF4-FFF2-40B4-BE49-F238E27FC236}">
                      <a16:creationId xmlns:a16="http://schemas.microsoft.com/office/drawing/2014/main" id="{0D993C1C-D570-457E-862C-390E777AD08D}"/>
                    </a:ext>
                  </a:extLst>
                </p:cNvPr>
                <p:cNvSpPr/>
                <p:nvPr/>
              </p:nvSpPr>
              <p:spPr>
                <a:xfrm rot="16200000">
                  <a:off x="15468688" y="19077577"/>
                  <a:ext cx="2073732" cy="616287"/>
                </a:xfrm>
                <a:prstGeom prst="rect">
                  <a:avLst/>
                </a:prstGeom>
              </p:spPr>
              <p:txBody>
                <a:bodyPr wrap="square">
                  <a:spAutoFit/>
                </a:bodyPr>
                <a:lstStyle/>
                <a:p>
                  <a:pPr algn="ctr" eaLnBrk="1" fontAlgn="auto" hangingPunct="1">
                    <a:spcBef>
                      <a:spcPts val="0"/>
                    </a:spcBef>
                    <a:spcAft>
                      <a:spcPts val="0"/>
                    </a:spcAft>
                  </a:pPr>
                  <a:r>
                    <a:rPr lang="en-US" sz="1800" b="1" dirty="0">
                      <a:solidFill>
                        <a:srgbClr val="44546A"/>
                      </a:solidFill>
                      <a:latin typeface="Calibri" panose="020F0502020204030204"/>
                      <a:ea typeface="+mn-ea"/>
                    </a:rPr>
                    <a:t>Log2 ratio of median proportions</a:t>
                  </a:r>
                  <a:endParaRPr lang="en-US" sz="1800" b="1" dirty="0">
                    <a:solidFill>
                      <a:prstClr val="black"/>
                    </a:solidFill>
                    <a:latin typeface="Calibri" panose="020F0502020204030204"/>
                    <a:ea typeface="+mn-ea"/>
                  </a:endParaRPr>
                </a:p>
              </p:txBody>
            </p:sp>
            <p:sp>
              <p:nvSpPr>
                <p:cNvPr id="150" name="Rectangle 149">
                  <a:extLst>
                    <a:ext uri="{FF2B5EF4-FFF2-40B4-BE49-F238E27FC236}">
                      <a16:creationId xmlns:a16="http://schemas.microsoft.com/office/drawing/2014/main" id="{6E1C98C9-81FD-4843-8078-4BD7A6472858}"/>
                    </a:ext>
                  </a:extLst>
                </p:cNvPr>
                <p:cNvSpPr/>
                <p:nvPr/>
              </p:nvSpPr>
              <p:spPr>
                <a:xfrm rot="5400000">
                  <a:off x="17237940" y="19209638"/>
                  <a:ext cx="2073732" cy="352164"/>
                </a:xfrm>
                <a:prstGeom prst="rect">
                  <a:avLst/>
                </a:prstGeom>
              </p:spPr>
              <p:txBody>
                <a:bodyPr wrap="square">
                  <a:spAutoFit/>
                </a:bodyPr>
                <a:lstStyle/>
                <a:p>
                  <a:pPr algn="ctr" eaLnBrk="1" fontAlgn="auto" hangingPunct="1">
                    <a:spcBef>
                      <a:spcPts val="0"/>
                    </a:spcBef>
                    <a:spcAft>
                      <a:spcPts val="0"/>
                    </a:spcAft>
                  </a:pPr>
                  <a:r>
                    <a:rPr lang="en-US" sz="1800" b="1" dirty="0">
                      <a:solidFill>
                        <a:srgbClr val="44546A"/>
                      </a:solidFill>
                      <a:latin typeface="Calibri" panose="020F0502020204030204"/>
                      <a:ea typeface="+mn-ea"/>
                    </a:rPr>
                    <a:t>Read Count</a:t>
                  </a:r>
                  <a:endParaRPr lang="en-US" sz="1800" b="1" dirty="0">
                    <a:solidFill>
                      <a:prstClr val="black"/>
                    </a:solidFill>
                    <a:latin typeface="Calibri" panose="020F0502020204030204"/>
                    <a:ea typeface="+mn-ea"/>
                  </a:endParaRPr>
                </a:p>
              </p:txBody>
            </p:sp>
          </p:grpSp>
          <p:sp>
            <p:nvSpPr>
              <p:cNvPr id="60" name="Rectangle 59">
                <a:extLst>
                  <a:ext uri="{FF2B5EF4-FFF2-40B4-BE49-F238E27FC236}">
                    <a16:creationId xmlns:a16="http://schemas.microsoft.com/office/drawing/2014/main" id="{9306C256-D4DF-4532-B577-1A55133E413B}"/>
                  </a:ext>
                </a:extLst>
              </p:cNvPr>
              <p:cNvSpPr/>
              <p:nvPr/>
            </p:nvSpPr>
            <p:spPr bwMode="auto">
              <a:xfrm>
                <a:off x="21309000" y="24334718"/>
                <a:ext cx="1138170" cy="874465"/>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tx1"/>
                  </a:solidFill>
                  <a:effectLst/>
                  <a:latin typeface="Arial" charset="0"/>
                </a:endParaRPr>
              </a:p>
            </p:txBody>
          </p:sp>
          <p:sp>
            <p:nvSpPr>
              <p:cNvPr id="261" name="Rectangle 260">
                <a:extLst>
                  <a:ext uri="{FF2B5EF4-FFF2-40B4-BE49-F238E27FC236}">
                    <a16:creationId xmlns:a16="http://schemas.microsoft.com/office/drawing/2014/main" id="{D5423440-4F97-42A7-A59A-7771D1118FB6}"/>
                  </a:ext>
                </a:extLst>
              </p:cNvPr>
              <p:cNvSpPr/>
              <p:nvPr/>
            </p:nvSpPr>
            <p:spPr bwMode="auto">
              <a:xfrm>
                <a:off x="22131500" y="23754576"/>
                <a:ext cx="266520" cy="1574607"/>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tx1"/>
                  </a:solidFill>
                  <a:effectLst/>
                  <a:latin typeface="Arial" charset="0"/>
                </a:endParaRPr>
              </a:p>
            </p:txBody>
          </p:sp>
        </p:grpSp>
        <p:cxnSp>
          <p:nvCxnSpPr>
            <p:cNvPr id="268" name="Straight Arrow Connector 267">
              <a:extLst>
                <a:ext uri="{FF2B5EF4-FFF2-40B4-BE49-F238E27FC236}">
                  <a16:creationId xmlns:a16="http://schemas.microsoft.com/office/drawing/2014/main" id="{7AA0BDC5-A839-4D9D-8B8A-DA4052C1860C}"/>
                </a:ext>
              </a:extLst>
            </p:cNvPr>
            <p:cNvCxnSpPr>
              <a:cxnSpLocks/>
            </p:cNvCxnSpPr>
            <p:nvPr/>
          </p:nvCxnSpPr>
          <p:spPr>
            <a:xfrm flipH="1">
              <a:off x="22364530" y="14242841"/>
              <a:ext cx="3876" cy="382580"/>
            </a:xfrm>
            <a:prstGeom prst="straightConnector1">
              <a:avLst/>
            </a:prstGeom>
            <a:ln w="38100">
              <a:solidFill>
                <a:srgbClr val="B24745"/>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Straight Arrow Connector 268">
              <a:extLst>
                <a:ext uri="{FF2B5EF4-FFF2-40B4-BE49-F238E27FC236}">
                  <a16:creationId xmlns:a16="http://schemas.microsoft.com/office/drawing/2014/main" id="{E7DDB02B-5AB4-4CFB-B77C-6C6398EB1876}"/>
                </a:ext>
              </a:extLst>
            </p:cNvPr>
            <p:cNvCxnSpPr>
              <a:cxnSpLocks/>
            </p:cNvCxnSpPr>
            <p:nvPr/>
          </p:nvCxnSpPr>
          <p:spPr>
            <a:xfrm>
              <a:off x="18588894" y="12450482"/>
              <a:ext cx="167360" cy="272533"/>
            </a:xfrm>
            <a:prstGeom prst="straightConnector1">
              <a:avLst/>
            </a:prstGeom>
            <a:ln w="38100">
              <a:solidFill>
                <a:srgbClr val="00A1D5"/>
              </a:solidFill>
              <a:tailEnd type="triangle"/>
            </a:ln>
          </p:spPr>
          <p:style>
            <a:lnRef idx="1">
              <a:schemeClr val="accent1"/>
            </a:lnRef>
            <a:fillRef idx="0">
              <a:schemeClr val="accent1"/>
            </a:fillRef>
            <a:effectRef idx="0">
              <a:schemeClr val="accent1"/>
            </a:effectRef>
            <a:fontRef idx="minor">
              <a:schemeClr val="tx1"/>
            </a:fontRef>
          </p:style>
        </p:cxnSp>
      </p:grpSp>
      <p:sp>
        <p:nvSpPr>
          <p:cNvPr id="283" name="TextBox 282">
            <a:extLst>
              <a:ext uri="{FF2B5EF4-FFF2-40B4-BE49-F238E27FC236}">
                <a16:creationId xmlns:a16="http://schemas.microsoft.com/office/drawing/2014/main" id="{74C9EDE5-E7D2-49BA-B26F-5D10AA892CAB}"/>
              </a:ext>
            </a:extLst>
          </p:cNvPr>
          <p:cNvSpPr txBox="1"/>
          <p:nvPr/>
        </p:nvSpPr>
        <p:spPr>
          <a:xfrm>
            <a:off x="22614587" y="17871653"/>
            <a:ext cx="9290303" cy="1477328"/>
          </a:xfrm>
          <a:prstGeom prst="rect">
            <a:avLst/>
          </a:prstGeom>
          <a:noFill/>
        </p:spPr>
        <p:txBody>
          <a:bodyPr wrap="square">
            <a:spAutoFit/>
          </a:bodyPr>
          <a:lstStyle/>
          <a:p>
            <a:pPr marL="0" marR="0" algn="just">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Figure 2. </a:t>
            </a:r>
            <a:r>
              <a:rPr lang="en-US" sz="1800" dirty="0">
                <a:effectLst/>
                <a:latin typeface="Calibri" panose="020F0502020204030204" pitchFamily="34" charset="0"/>
                <a:ea typeface="Times New Roman" panose="02020603050405020304" pitchFamily="18" charset="0"/>
                <a:cs typeface="Calibri" panose="020F0502020204030204" pitchFamily="34" charset="0"/>
              </a:rPr>
              <a:t>Heatmap of Significantly Different Gene Ontology Terms Associated with COVID-19 Mortality Comparing Deceased (n=10) versus Survived (n=15). Rows are sorted by parental GO terms (depth=1) and columns are clustered by Euclidean distance using ward D2 clustering. Comparisons were conducted using MaAsLin2, controlling for random effects of and patient and correcting for multiple tests (q&lt;0.05).</a:t>
            </a:r>
          </a:p>
        </p:txBody>
      </p:sp>
      <p:sp>
        <p:nvSpPr>
          <p:cNvPr id="290" name="Rectangle 289">
            <a:extLst>
              <a:ext uri="{FF2B5EF4-FFF2-40B4-BE49-F238E27FC236}">
                <a16:creationId xmlns:a16="http://schemas.microsoft.com/office/drawing/2014/main" id="{5A3C34A9-B8AA-4399-89BF-4B17FA136E8A}"/>
              </a:ext>
            </a:extLst>
          </p:cNvPr>
          <p:cNvSpPr/>
          <p:nvPr/>
        </p:nvSpPr>
        <p:spPr>
          <a:xfrm>
            <a:off x="24166458" y="8732440"/>
            <a:ext cx="7733990" cy="1846659"/>
          </a:xfrm>
          <a:prstGeom prst="rect">
            <a:avLst/>
          </a:prstGeom>
        </p:spPr>
        <p:txBody>
          <a:bodyPr wrap="square" lIns="0" tIns="0" rIns="0" bIns="0">
            <a:spAutoFit/>
          </a:bodyPr>
          <a:lstStyle/>
          <a:p>
            <a:pPr algn="ctr"/>
            <a:r>
              <a:rPr lang="en-US" sz="4000" b="1" dirty="0">
                <a:latin typeface="Calibri" panose="020F0502020204030204" pitchFamily="34" charset="0"/>
              </a:rPr>
              <a:t>Functional comparison of</a:t>
            </a:r>
          </a:p>
          <a:p>
            <a:pPr algn="ctr"/>
            <a:r>
              <a:rPr lang="en-US" sz="4000" b="1" dirty="0">
                <a:latin typeface="Calibri" panose="020F0502020204030204" pitchFamily="34" charset="0"/>
              </a:rPr>
              <a:t>COVID-19 BALF metatranscriptome</a:t>
            </a:r>
          </a:p>
          <a:p>
            <a:pPr algn="ctr"/>
            <a:r>
              <a:rPr lang="en-US" sz="4000" b="1" dirty="0">
                <a:latin typeface="Calibri" panose="020F0502020204030204" pitchFamily="34" charset="0"/>
              </a:rPr>
              <a:t>Deceased</a:t>
            </a:r>
            <a:r>
              <a:rPr lang="en-US" sz="4000" b="1" dirty="0">
                <a:solidFill>
                  <a:srgbClr val="AF4341"/>
                </a:solidFill>
                <a:latin typeface="Calibri" panose="020F0502020204030204" pitchFamily="34" charset="0"/>
              </a:rPr>
              <a:t> </a:t>
            </a:r>
            <a:r>
              <a:rPr lang="en-US" sz="4000" b="1" dirty="0">
                <a:latin typeface="Calibri" panose="020F0502020204030204" pitchFamily="34" charset="0"/>
              </a:rPr>
              <a:t>vs</a:t>
            </a:r>
            <a:r>
              <a:rPr lang="en-US" sz="4000" b="1" dirty="0">
                <a:solidFill>
                  <a:srgbClr val="083F65"/>
                </a:solidFill>
                <a:latin typeface="Calibri" panose="020F0502020204030204" pitchFamily="34" charset="0"/>
              </a:rPr>
              <a:t> </a:t>
            </a:r>
            <a:r>
              <a:rPr lang="en-US" sz="4000" b="1" dirty="0">
                <a:solidFill>
                  <a:srgbClr val="FFC125"/>
                </a:solidFill>
                <a:latin typeface="Calibri" panose="020F0502020204030204" pitchFamily="34" charset="0"/>
              </a:rPr>
              <a:t>Survived</a:t>
            </a:r>
          </a:p>
        </p:txBody>
      </p:sp>
      <p:sp>
        <p:nvSpPr>
          <p:cNvPr id="303" name="TextBox 302">
            <a:extLst>
              <a:ext uri="{FF2B5EF4-FFF2-40B4-BE49-F238E27FC236}">
                <a16:creationId xmlns:a16="http://schemas.microsoft.com/office/drawing/2014/main" id="{4F71C590-05E8-4558-BCA6-954F83CA13BF}"/>
              </a:ext>
            </a:extLst>
          </p:cNvPr>
          <p:cNvSpPr txBox="1"/>
          <p:nvPr/>
        </p:nvSpPr>
        <p:spPr>
          <a:xfrm>
            <a:off x="26132009" y="23012192"/>
            <a:ext cx="5755043" cy="7525137"/>
          </a:xfrm>
          <a:prstGeom prst="rect">
            <a:avLst/>
          </a:prstGeom>
          <a:noFill/>
        </p:spPr>
        <p:txBody>
          <a:bodyPr wrap="square">
            <a:spAutoFit/>
          </a:bodyPr>
          <a:lstStyle/>
          <a:p>
            <a:pPr marL="0" lvl="1" indent="-342900" algn="just">
              <a:buFont typeface="Arial" panose="020B0604020202020204" pitchFamily="34" charset="0"/>
              <a:buChar char="•"/>
            </a:pP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There are unique and discriminant features in the </a:t>
            </a:r>
            <a:r>
              <a:rPr lang="en-US" sz="2100" b="1" dirty="0">
                <a:latin typeface="Calibri" panose="020F0502020204030204" pitchFamily="34" charset="0"/>
                <a:ea typeface="Times New Roman" panose="02020603050405020304" pitchFamily="18" charset="0"/>
                <a:cs typeface="Calibri" panose="020F0502020204030204" pitchFamily="34" charset="0"/>
              </a:rPr>
              <a:t>BALF metatranscriptomes </a:t>
            </a:r>
            <a:r>
              <a:rPr lang="en-US" sz="2100" b="1" dirty="0">
                <a:solidFill>
                  <a:srgbClr val="2E3E46"/>
                </a:solidFill>
                <a:latin typeface="Calibri" panose="020F0502020204030204" pitchFamily="34" charset="0"/>
                <a:ea typeface="Times New Roman" panose="02020603050405020304" pitchFamily="18" charset="0"/>
                <a:cs typeface="Calibri" panose="020F0502020204030204" pitchFamily="34" charset="0"/>
              </a:rPr>
              <a:t>of </a:t>
            </a:r>
            <a:r>
              <a:rPr lang="en-US" sz="21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 </a:t>
            </a: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as compared to amongst </a:t>
            </a:r>
            <a:r>
              <a:rPr lang="en-US" sz="2100" b="1" dirty="0">
                <a:solidFill>
                  <a:srgbClr val="228B22"/>
                </a:solidFill>
                <a:latin typeface="Calibri" panose="020F0502020204030204" pitchFamily="34" charset="0"/>
                <a:ea typeface="Times New Roman" panose="02020603050405020304" pitchFamily="18" charset="0"/>
                <a:cs typeface="Calibri" panose="020F0502020204030204" pitchFamily="34" charset="0"/>
              </a:rPr>
              <a:t>uninfected</a:t>
            </a: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and </a:t>
            </a:r>
            <a:r>
              <a:rPr lang="en-US" sz="2100" b="1" dirty="0">
                <a:solidFill>
                  <a:srgbClr val="FF7F00"/>
                </a:solidFill>
                <a:latin typeface="Calibri" panose="020F0502020204030204" pitchFamily="34" charset="0"/>
                <a:ea typeface="Times New Roman" panose="02020603050405020304" pitchFamily="18" charset="0"/>
                <a:cs typeface="Calibri" panose="020F0502020204030204" pitchFamily="34" charset="0"/>
              </a:rPr>
              <a:t>CAP </a:t>
            </a: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cohorts and by </a:t>
            </a:r>
            <a:r>
              <a:rPr lang="en-US" sz="21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a:t>
            </a: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survival outcome (Survival vs deceased).</a:t>
            </a:r>
          </a:p>
          <a:p>
            <a:pPr marL="0" lvl="1" indent="-342900" algn="just">
              <a:buFont typeface="Arial" panose="020B0604020202020204" pitchFamily="34" charset="0"/>
              <a:buChar char="•"/>
            </a:pPr>
            <a:r>
              <a:rPr lang="en-US" sz="2100" b="1" dirty="0">
                <a:latin typeface="Calibri" panose="020F0502020204030204" pitchFamily="34" charset="0"/>
                <a:ea typeface="Times New Roman" panose="02020603050405020304" pitchFamily="18" charset="0"/>
                <a:cs typeface="Calibri" panose="020F0502020204030204" pitchFamily="34" charset="0"/>
              </a:rPr>
              <a:t>Notable Gene ontologies of interest surrounding </a:t>
            </a:r>
            <a:r>
              <a:rPr lang="en-US" sz="2100" b="1" dirty="0">
                <a:latin typeface="Calibri" panose="020F0502020204030204" pitchFamily="34" charset="0"/>
                <a:cs typeface="Calibri" panose="020F0502020204030204" pitchFamily="34" charset="0"/>
              </a:rPr>
              <a:t>when comparing by case type and survival outcome</a:t>
            </a:r>
            <a:r>
              <a:rPr lang="en-US" sz="2100" b="1" dirty="0">
                <a:latin typeface="Calibri" panose="020F0502020204030204" pitchFamily="34" charset="0"/>
                <a:ea typeface="Times New Roman" panose="02020603050405020304" pitchFamily="18" charset="0"/>
                <a:cs typeface="Calibri" panose="020F0502020204030204" pitchFamily="34" charset="0"/>
              </a:rPr>
              <a:t> include: </a:t>
            </a:r>
          </a:p>
          <a:p>
            <a:pPr marL="742950" lvl="1" indent="-285750" algn="just">
              <a:buFont typeface="Arial" panose="020B0604020202020204" pitchFamily="34" charset="0"/>
              <a:buChar char="•"/>
            </a:pPr>
            <a:r>
              <a:rPr lang="en-US" sz="2100" b="1" dirty="0">
                <a:solidFill>
                  <a:srgbClr val="7030A0"/>
                </a:solidFill>
                <a:latin typeface="Calibri" panose="020F0502020204030204" pitchFamily="34" charset="0"/>
                <a:cs typeface="Calibri" panose="020F0502020204030204" pitchFamily="34" charset="0"/>
              </a:rPr>
              <a:t>Phosphate / phosphorylation, </a:t>
            </a:r>
          </a:p>
          <a:p>
            <a:pPr marL="742950" lvl="1" indent="-285750" algn="just">
              <a:buFont typeface="Arial" panose="020B0604020202020204" pitchFamily="34" charset="0"/>
              <a:buChar char="•"/>
            </a:pPr>
            <a:r>
              <a:rPr lang="en-US" sz="2100" b="1" dirty="0">
                <a:solidFill>
                  <a:srgbClr val="228B22"/>
                </a:solidFill>
                <a:latin typeface="Calibri" panose="020F0502020204030204" pitchFamily="34" charset="0"/>
                <a:cs typeface="Calibri" panose="020F0502020204030204" pitchFamily="34" charset="0"/>
              </a:rPr>
              <a:t>Metal ion binding (</a:t>
            </a:r>
            <a:r>
              <a:rPr lang="en-US" sz="2100" b="1" dirty="0" err="1">
                <a:solidFill>
                  <a:srgbClr val="228B22"/>
                </a:solidFill>
                <a:latin typeface="Calibri" panose="020F0502020204030204" pitchFamily="34" charset="0"/>
                <a:cs typeface="Calibri" panose="020F0502020204030204" pitchFamily="34" charset="0"/>
              </a:rPr>
              <a:t>mg,zn,etc</a:t>
            </a:r>
            <a:r>
              <a:rPr lang="en-US" sz="2100" b="1" dirty="0">
                <a:solidFill>
                  <a:srgbClr val="228B22"/>
                </a:solidFill>
                <a:latin typeface="Calibri" panose="020F0502020204030204" pitchFamily="34" charset="0"/>
                <a:cs typeface="Calibri" panose="020F0502020204030204" pitchFamily="34" charset="0"/>
              </a:rPr>
              <a:t>), </a:t>
            </a:r>
          </a:p>
          <a:p>
            <a:pPr marL="742950" lvl="1" indent="-285750" algn="just">
              <a:buFont typeface="Arial" panose="020B0604020202020204" pitchFamily="34" charset="0"/>
              <a:buChar char="•"/>
            </a:pPr>
            <a:r>
              <a:rPr lang="en-US" sz="2100" b="1" dirty="0">
                <a:solidFill>
                  <a:srgbClr val="FFC000"/>
                </a:solidFill>
                <a:latin typeface="Calibri" panose="020F0502020204030204" pitchFamily="34" charset="0"/>
                <a:cs typeface="Calibri" panose="020F0502020204030204" pitchFamily="34" charset="0"/>
              </a:rPr>
              <a:t>Nucleotide terms (DNA recombination / RNA binding), </a:t>
            </a:r>
          </a:p>
          <a:p>
            <a:pPr marL="742950" lvl="1" indent="-285750" algn="just">
              <a:buFont typeface="Arial" panose="020B0604020202020204" pitchFamily="34" charset="0"/>
              <a:buChar char="•"/>
            </a:pPr>
            <a:r>
              <a:rPr lang="en-US" sz="2100" b="1" dirty="0">
                <a:solidFill>
                  <a:srgbClr val="4472C4"/>
                </a:solidFill>
                <a:latin typeface="Calibri" panose="020F0502020204030204" pitchFamily="34" charset="0"/>
                <a:cs typeface="Calibri" panose="020F0502020204030204" pitchFamily="34" charset="0"/>
              </a:rPr>
              <a:t>Lytic activity (</a:t>
            </a:r>
            <a:r>
              <a:rPr lang="en-US" sz="2100" b="1" dirty="0" err="1">
                <a:solidFill>
                  <a:srgbClr val="4472C4"/>
                </a:solidFill>
                <a:latin typeface="Calibri" panose="020F0502020204030204" pitchFamily="34" charset="0"/>
                <a:cs typeface="Calibri" panose="020F0502020204030204" pitchFamily="34" charset="0"/>
              </a:rPr>
              <a:t>ie</a:t>
            </a:r>
            <a:r>
              <a:rPr lang="en-US" sz="2100" b="1" dirty="0">
                <a:solidFill>
                  <a:srgbClr val="4472C4"/>
                </a:solidFill>
                <a:latin typeface="Calibri" panose="020F0502020204030204" pitchFamily="34" charset="0"/>
                <a:cs typeface="Calibri" panose="020F0502020204030204" pitchFamily="34" charset="0"/>
              </a:rPr>
              <a:t>: hydrolase, endopeptidase)</a:t>
            </a:r>
            <a:endParaRPr lang="en-US" sz="2100" b="1" dirty="0">
              <a:latin typeface="Calibri" panose="020F0502020204030204" pitchFamily="34" charset="0"/>
              <a:cs typeface="Calibri" panose="020F0502020204030204" pitchFamily="34" charset="0"/>
            </a:endParaRPr>
          </a:p>
          <a:p>
            <a:pPr marL="301625" indent="-285750" algn="just">
              <a:buFont typeface="Arial" panose="020B0604020202020204" pitchFamily="34" charset="0"/>
              <a:buChar char="•"/>
            </a:pPr>
            <a:r>
              <a:rPr lang="en-US" sz="2100" b="1" dirty="0">
                <a:latin typeface="Calibri" panose="020F0502020204030204" pitchFamily="34" charset="0"/>
              </a:rPr>
              <a:t>Taxonomic comparisons revealed significant changes in the </a:t>
            </a:r>
            <a:r>
              <a:rPr lang="en-US" sz="2100" b="1" dirty="0" err="1">
                <a:latin typeface="Calibri" panose="020F0502020204030204" pitchFamily="34" charset="0"/>
              </a:rPr>
              <a:t>metatranscriptomic</a:t>
            </a:r>
            <a:r>
              <a:rPr lang="en-US" sz="2100" b="1" dirty="0">
                <a:latin typeface="Calibri" panose="020F0502020204030204" pitchFamily="34" charset="0"/>
              </a:rPr>
              <a:t> read counts of </a:t>
            </a:r>
            <a:r>
              <a:rPr lang="en-US" sz="2100" b="1" i="1" dirty="0" err="1">
                <a:solidFill>
                  <a:srgbClr val="B22222"/>
                </a:solidFill>
                <a:latin typeface="Calibri" panose="020F0502020204030204" pitchFamily="34" charset="0"/>
              </a:rPr>
              <a:t>Comamonadaceae</a:t>
            </a:r>
            <a:r>
              <a:rPr lang="en-US" sz="2100" b="1" i="1" dirty="0">
                <a:solidFill>
                  <a:srgbClr val="B22222"/>
                </a:solidFill>
                <a:latin typeface="Calibri" panose="020F0502020204030204" pitchFamily="34" charset="0"/>
              </a:rPr>
              <a:t>, </a:t>
            </a:r>
            <a:r>
              <a:rPr lang="en-US" sz="2100" b="1" i="1" dirty="0" err="1">
                <a:solidFill>
                  <a:srgbClr val="B22222"/>
                </a:solidFill>
                <a:latin typeface="Calibri" panose="020F0502020204030204" pitchFamily="34" charset="0"/>
              </a:rPr>
              <a:t>Variovorax</a:t>
            </a:r>
            <a:r>
              <a:rPr lang="en-US" sz="2100" b="1" i="1" dirty="0">
                <a:solidFill>
                  <a:srgbClr val="B22222"/>
                </a:solidFill>
                <a:latin typeface="Calibri" panose="020F0502020204030204" pitchFamily="34" charset="0"/>
              </a:rPr>
              <a:t>, </a:t>
            </a:r>
            <a:r>
              <a:rPr lang="en-US" sz="2100" b="1" dirty="0">
                <a:latin typeface="Calibri" panose="020F0502020204030204" pitchFamily="34" charset="0"/>
              </a:rPr>
              <a:t>in the deceased cohort and</a:t>
            </a:r>
            <a:r>
              <a:rPr lang="en-US" sz="2100" b="1" i="1" dirty="0">
                <a:latin typeface="Calibri" panose="020F0502020204030204" pitchFamily="34" charset="0"/>
              </a:rPr>
              <a:t> </a:t>
            </a:r>
            <a:r>
              <a:rPr lang="en-US" sz="2100" b="1" i="1" u="none" strike="noStrike" dirty="0" err="1">
                <a:solidFill>
                  <a:srgbClr val="00A1D5"/>
                </a:solidFill>
                <a:effectLst/>
                <a:latin typeface="Calibri" panose="020F0502020204030204" pitchFamily="34" charset="0"/>
              </a:rPr>
              <a:t>Bacteroidia</a:t>
            </a:r>
            <a:r>
              <a:rPr lang="en-US" sz="2100" b="1" i="1" u="none" strike="noStrike" dirty="0">
                <a:solidFill>
                  <a:srgbClr val="00A1D5"/>
                </a:solidFill>
                <a:effectLst/>
                <a:latin typeface="Calibri" panose="020F0502020204030204" pitchFamily="34" charset="0"/>
              </a:rPr>
              <a:t>, </a:t>
            </a:r>
            <a:r>
              <a:rPr lang="en-US" sz="2100" b="1" i="1" u="none" strike="noStrike" dirty="0" err="1">
                <a:solidFill>
                  <a:srgbClr val="00A1D5"/>
                </a:solidFill>
                <a:effectLst/>
                <a:latin typeface="Calibri" panose="020F0502020204030204" pitchFamily="34" charset="0"/>
              </a:rPr>
              <a:t>Bacteroidales</a:t>
            </a:r>
            <a:r>
              <a:rPr lang="en-US" sz="2100" b="1" i="1" u="none" strike="noStrike" dirty="0">
                <a:solidFill>
                  <a:srgbClr val="00A1D5"/>
                </a:solidFill>
                <a:effectLst/>
                <a:latin typeface="Calibri" panose="020F0502020204030204" pitchFamily="34" charset="0"/>
              </a:rPr>
              <a:t> </a:t>
            </a:r>
            <a:r>
              <a:rPr lang="en-US" sz="2100" b="1" u="none" strike="noStrike" dirty="0">
                <a:effectLst/>
                <a:latin typeface="Calibri" panose="020F0502020204030204" pitchFamily="34" charset="0"/>
              </a:rPr>
              <a:t>amongst those who survived.</a:t>
            </a:r>
          </a:p>
          <a:p>
            <a:pPr marL="301625" indent="-285750" algn="just">
              <a:buFont typeface="Arial" panose="020B0604020202020204" pitchFamily="34" charset="0"/>
              <a:buChar char="•"/>
            </a:pPr>
            <a:r>
              <a:rPr lang="en-US" sz="2100" b="1" dirty="0">
                <a:latin typeface="Calibri" panose="020F0502020204030204" pitchFamily="34" charset="0"/>
                <a:ea typeface="Times New Roman" panose="02020603050405020304" pitchFamily="18" charset="0"/>
                <a:cs typeface="Calibri" panose="020F0502020204030204" pitchFamily="34" charset="0"/>
              </a:rPr>
              <a:t>Unsupervised machine learning using Dirichlet Multinomial mixture clustering of BALF metatranscriptome gene ontology counts was capable of predicting survival outcome amongst the COVID19-cohort.</a:t>
            </a:r>
          </a:p>
        </p:txBody>
      </p:sp>
      <p:graphicFrame>
        <p:nvGraphicFramePr>
          <p:cNvPr id="308" name="Table 307">
            <a:extLst>
              <a:ext uri="{FF2B5EF4-FFF2-40B4-BE49-F238E27FC236}">
                <a16:creationId xmlns:a16="http://schemas.microsoft.com/office/drawing/2014/main" id="{219C6A57-528B-43D2-B6FA-CC3A1A7E6985}"/>
              </a:ext>
            </a:extLst>
          </p:cNvPr>
          <p:cNvGraphicFramePr>
            <a:graphicFrameLocks noGrp="1"/>
          </p:cNvGraphicFramePr>
          <p:nvPr>
            <p:extLst>
              <p:ext uri="{D42A27DB-BD31-4B8C-83A1-F6EECF244321}">
                <p14:modId xmlns:p14="http://schemas.microsoft.com/office/powerpoint/2010/main" val="2904920325"/>
              </p:ext>
            </p:extLst>
          </p:nvPr>
        </p:nvGraphicFramePr>
        <p:xfrm>
          <a:off x="28124881" y="20704288"/>
          <a:ext cx="3802000" cy="1013460"/>
        </p:xfrm>
        <a:graphic>
          <a:graphicData uri="http://schemas.openxmlformats.org/drawingml/2006/table">
            <a:tbl>
              <a:tblPr/>
              <a:tblGrid>
                <a:gridCol w="1635062">
                  <a:extLst>
                    <a:ext uri="{9D8B030D-6E8A-4147-A177-3AD203B41FA5}">
                      <a16:colId xmlns:a16="http://schemas.microsoft.com/office/drawing/2014/main" val="1776127433"/>
                    </a:ext>
                  </a:extLst>
                </a:gridCol>
                <a:gridCol w="425450">
                  <a:extLst>
                    <a:ext uri="{9D8B030D-6E8A-4147-A177-3AD203B41FA5}">
                      <a16:colId xmlns:a16="http://schemas.microsoft.com/office/drawing/2014/main" val="3510579710"/>
                    </a:ext>
                  </a:extLst>
                </a:gridCol>
                <a:gridCol w="487362">
                  <a:extLst>
                    <a:ext uri="{9D8B030D-6E8A-4147-A177-3AD203B41FA5}">
                      <a16:colId xmlns:a16="http://schemas.microsoft.com/office/drawing/2014/main" val="1807795298"/>
                    </a:ext>
                  </a:extLst>
                </a:gridCol>
                <a:gridCol w="425450">
                  <a:extLst>
                    <a:ext uri="{9D8B030D-6E8A-4147-A177-3AD203B41FA5}">
                      <a16:colId xmlns:a16="http://schemas.microsoft.com/office/drawing/2014/main" val="2970193324"/>
                    </a:ext>
                  </a:extLst>
                </a:gridCol>
                <a:gridCol w="528638">
                  <a:extLst>
                    <a:ext uri="{9D8B030D-6E8A-4147-A177-3AD203B41FA5}">
                      <a16:colId xmlns:a16="http://schemas.microsoft.com/office/drawing/2014/main" val="848809927"/>
                    </a:ext>
                  </a:extLst>
                </a:gridCol>
                <a:gridCol w="300038">
                  <a:extLst>
                    <a:ext uri="{9D8B030D-6E8A-4147-A177-3AD203B41FA5}">
                      <a16:colId xmlns:a16="http://schemas.microsoft.com/office/drawing/2014/main" val="3996998041"/>
                    </a:ext>
                  </a:extLst>
                </a:gridCol>
              </a:tblGrid>
              <a:tr h="190500">
                <a:tc>
                  <a:txBody>
                    <a:bodyPr/>
                    <a:lstStyle/>
                    <a:p>
                      <a:pPr algn="ctr" fontAlgn="b"/>
                      <a:r>
                        <a:rPr lang="en-US" sz="1600" b="0" i="0" u="none" strike="noStrike" dirty="0">
                          <a:solidFill>
                            <a:srgbClr val="000000"/>
                          </a:solidFill>
                          <a:effectLst/>
                          <a:latin typeface="Calibri" panose="020F0502020204030204" pitchFamily="34" charset="0"/>
                        </a:rPr>
                        <a:t>comparison</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diff</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lwr</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upr</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p adj</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1563004"/>
                  </a:ext>
                </a:extLst>
              </a:tr>
              <a:tr h="190500">
                <a:tc>
                  <a:txBody>
                    <a:bodyPr/>
                    <a:lstStyle/>
                    <a:p>
                      <a:pPr algn="ctr" fontAlgn="b"/>
                      <a:r>
                        <a:rPr lang="en-US" sz="1600" b="0" i="0" u="none" strike="noStrike" dirty="0">
                          <a:solidFill>
                            <a:srgbClr val="000000"/>
                          </a:solidFill>
                          <a:effectLst/>
                          <a:latin typeface="Calibri" panose="020F0502020204030204" pitchFamily="34" charset="0"/>
                        </a:rPr>
                        <a:t>NA-Deceased</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0.24</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-0.28</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0.76</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0.494</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594601706"/>
                  </a:ext>
                </a:extLst>
              </a:tr>
              <a:tr h="190500">
                <a:tc>
                  <a:txBody>
                    <a:bodyPr/>
                    <a:lstStyle/>
                    <a:p>
                      <a:pPr algn="ctr" fontAlgn="b"/>
                      <a:r>
                        <a:rPr lang="en-US" sz="1600" b="0" i="0" u="none" strike="noStrike" dirty="0">
                          <a:solidFill>
                            <a:srgbClr val="000000"/>
                          </a:solidFill>
                          <a:effectLst/>
                          <a:latin typeface="Calibri" panose="020F0502020204030204" pitchFamily="34" charset="0"/>
                        </a:rPr>
                        <a:t>Survived-Deceased</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0.7</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0.27</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1.13</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0.001</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2665092263"/>
                  </a:ext>
                </a:extLst>
              </a:tr>
              <a:tr h="190500">
                <a:tc>
                  <a:txBody>
                    <a:bodyPr/>
                    <a:lstStyle/>
                    <a:p>
                      <a:pPr algn="ctr" fontAlgn="b"/>
                      <a:r>
                        <a:rPr lang="en-US" sz="1600" b="0" i="0" u="none" strike="noStrike" dirty="0">
                          <a:solidFill>
                            <a:srgbClr val="000000"/>
                          </a:solidFill>
                          <a:effectLst/>
                          <a:latin typeface="Calibri" panose="020F0502020204030204" pitchFamily="34" charset="0"/>
                        </a:rPr>
                        <a:t>Survived-NA</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0.46</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-0.03</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0.94</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0.078</a:t>
                      </a:r>
                    </a:p>
                  </a:txBody>
                  <a:tcPr marL="9525" marR="9525" marT="9525"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568751019"/>
                  </a:ext>
                </a:extLst>
              </a:tr>
            </a:tbl>
          </a:graphicData>
        </a:graphic>
      </p:graphicFrame>
      <p:graphicFrame>
        <p:nvGraphicFramePr>
          <p:cNvPr id="309" name="Table 308">
            <a:extLst>
              <a:ext uri="{FF2B5EF4-FFF2-40B4-BE49-F238E27FC236}">
                <a16:creationId xmlns:a16="http://schemas.microsoft.com/office/drawing/2014/main" id="{ED741F73-31A3-4A62-9248-C52F96D911F6}"/>
              </a:ext>
            </a:extLst>
          </p:cNvPr>
          <p:cNvGraphicFramePr>
            <a:graphicFrameLocks noGrp="1"/>
          </p:cNvGraphicFramePr>
          <p:nvPr>
            <p:extLst>
              <p:ext uri="{D42A27DB-BD31-4B8C-83A1-F6EECF244321}">
                <p14:modId xmlns:p14="http://schemas.microsoft.com/office/powerpoint/2010/main" val="858678767"/>
              </p:ext>
            </p:extLst>
          </p:nvPr>
        </p:nvGraphicFramePr>
        <p:xfrm>
          <a:off x="23378756" y="20709051"/>
          <a:ext cx="3673285" cy="1003935"/>
        </p:xfrm>
        <a:graphic>
          <a:graphicData uri="http://schemas.openxmlformats.org/drawingml/2006/table">
            <a:tbl>
              <a:tblPr/>
              <a:tblGrid>
                <a:gridCol w="834644">
                  <a:extLst>
                    <a:ext uri="{9D8B030D-6E8A-4147-A177-3AD203B41FA5}">
                      <a16:colId xmlns:a16="http://schemas.microsoft.com/office/drawing/2014/main" val="904821256"/>
                    </a:ext>
                  </a:extLst>
                </a:gridCol>
                <a:gridCol w="271462">
                  <a:extLst>
                    <a:ext uri="{9D8B030D-6E8A-4147-A177-3AD203B41FA5}">
                      <a16:colId xmlns:a16="http://schemas.microsoft.com/office/drawing/2014/main" val="1537492849"/>
                    </a:ext>
                  </a:extLst>
                </a:gridCol>
                <a:gridCol w="473075">
                  <a:extLst>
                    <a:ext uri="{9D8B030D-6E8A-4147-A177-3AD203B41FA5}">
                      <a16:colId xmlns:a16="http://schemas.microsoft.com/office/drawing/2014/main" val="3277479206"/>
                    </a:ext>
                  </a:extLst>
                </a:gridCol>
                <a:gridCol w="588962">
                  <a:extLst>
                    <a:ext uri="{9D8B030D-6E8A-4147-A177-3AD203B41FA5}">
                      <a16:colId xmlns:a16="http://schemas.microsoft.com/office/drawing/2014/main" val="3175486984"/>
                    </a:ext>
                  </a:extLst>
                </a:gridCol>
                <a:gridCol w="644716">
                  <a:extLst>
                    <a:ext uri="{9D8B030D-6E8A-4147-A177-3AD203B41FA5}">
                      <a16:colId xmlns:a16="http://schemas.microsoft.com/office/drawing/2014/main" val="2130601127"/>
                    </a:ext>
                  </a:extLst>
                </a:gridCol>
                <a:gridCol w="560388">
                  <a:extLst>
                    <a:ext uri="{9D8B030D-6E8A-4147-A177-3AD203B41FA5}">
                      <a16:colId xmlns:a16="http://schemas.microsoft.com/office/drawing/2014/main" val="211686462"/>
                    </a:ext>
                  </a:extLst>
                </a:gridCol>
                <a:gridCol w="300038">
                  <a:extLst>
                    <a:ext uri="{9D8B030D-6E8A-4147-A177-3AD203B41FA5}">
                      <a16:colId xmlns:a16="http://schemas.microsoft.com/office/drawing/2014/main" val="3246537807"/>
                    </a:ext>
                  </a:extLst>
                </a:gridCol>
              </a:tblGrid>
              <a:tr h="190500">
                <a:tc>
                  <a:txBody>
                    <a:bodyPr/>
                    <a:lstStyle/>
                    <a:p>
                      <a:pPr algn="ctr" fontAlgn="b"/>
                      <a:r>
                        <a:rPr lang="en-US" sz="1600" b="0" i="0" u="none" strike="noStrike" dirty="0">
                          <a:solidFill>
                            <a:srgbClr val="000000"/>
                          </a:solidFill>
                          <a:effectLst/>
                          <a:latin typeface="Calibri" panose="020F0502020204030204" pitchFamily="34" charset="0"/>
                        </a:rPr>
                        <a:t>Feature</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err="1">
                          <a:solidFill>
                            <a:srgbClr val="000000"/>
                          </a:solidFill>
                          <a:effectLst/>
                          <a:latin typeface="Calibri" panose="020F0502020204030204" pitchFamily="34" charset="0"/>
                        </a:rPr>
                        <a:t>Df</a:t>
                      </a:r>
                      <a:endParaRPr lang="en-US" sz="16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Sum </a:t>
                      </a:r>
                      <a:br>
                        <a:rPr lang="en-US" sz="1600" b="0" i="0" u="none" strike="noStrike" dirty="0">
                          <a:solidFill>
                            <a:srgbClr val="000000"/>
                          </a:solidFill>
                          <a:effectLst/>
                          <a:latin typeface="Calibri" panose="020F0502020204030204" pitchFamily="34" charset="0"/>
                        </a:rPr>
                      </a:br>
                      <a:r>
                        <a:rPr lang="en-US" sz="1600" b="0" i="0" u="none" strike="noStrike" dirty="0">
                          <a:solidFill>
                            <a:srgbClr val="000000"/>
                          </a:solidFill>
                          <a:effectLst/>
                          <a:latin typeface="Calibri" panose="020F0502020204030204" pitchFamily="34" charset="0"/>
                        </a:rPr>
                        <a:t>Sq.</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Mean </a:t>
                      </a:r>
                      <a:br>
                        <a:rPr lang="en-US" sz="1600" b="0" i="0" u="none" strike="noStrike" dirty="0">
                          <a:solidFill>
                            <a:srgbClr val="000000"/>
                          </a:solidFill>
                          <a:effectLst/>
                          <a:latin typeface="Calibri" panose="020F0502020204030204" pitchFamily="34" charset="0"/>
                        </a:rPr>
                      </a:br>
                      <a:r>
                        <a:rPr lang="en-US" sz="1600" b="0" i="0" u="none" strike="noStrike" dirty="0">
                          <a:solidFill>
                            <a:srgbClr val="000000"/>
                          </a:solidFill>
                          <a:effectLst/>
                          <a:latin typeface="Calibri" panose="020F0502020204030204" pitchFamily="34" charset="0"/>
                        </a:rPr>
                        <a:t>Sq.</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F value</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err="1">
                          <a:solidFill>
                            <a:srgbClr val="000000"/>
                          </a:solidFill>
                          <a:effectLst/>
                          <a:latin typeface="Calibri" panose="020F0502020204030204" pitchFamily="34" charset="0"/>
                        </a:rPr>
                        <a:t>Pr</a:t>
                      </a:r>
                      <a:r>
                        <a:rPr lang="en-US" sz="1600" b="0" i="0" u="none" strike="noStrike" dirty="0">
                          <a:solidFill>
                            <a:srgbClr val="000000"/>
                          </a:solidFill>
                          <a:effectLst/>
                          <a:latin typeface="Calibri" panose="020F0502020204030204" pitchFamily="34" charset="0"/>
                        </a:rPr>
                        <a:t>(&gt;F)</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35239981"/>
                  </a:ext>
                </a:extLst>
              </a:tr>
              <a:tr h="190500">
                <a:tc>
                  <a:txBody>
                    <a:bodyPr/>
                    <a:lstStyle/>
                    <a:p>
                      <a:pPr algn="ctr" fontAlgn="b"/>
                      <a:r>
                        <a:rPr lang="en-US" sz="1600" b="0" i="0" u="none" strike="noStrike" dirty="0">
                          <a:solidFill>
                            <a:srgbClr val="000000"/>
                          </a:solidFill>
                          <a:effectLst/>
                          <a:latin typeface="Calibri" panose="020F0502020204030204" pitchFamily="34" charset="0"/>
                        </a:rPr>
                        <a:t>Outcome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3.12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1.56</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8.42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0.001</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548548083"/>
                  </a:ext>
                </a:extLst>
              </a:tr>
              <a:tr h="190500">
                <a:tc>
                  <a:txBody>
                    <a:bodyPr/>
                    <a:lstStyle/>
                    <a:p>
                      <a:pPr algn="ctr" fontAlgn="b"/>
                      <a:r>
                        <a:rPr lang="en-US" sz="1600" b="0" i="0" u="none" strike="noStrike" dirty="0">
                          <a:solidFill>
                            <a:srgbClr val="000000"/>
                          </a:solidFill>
                          <a:effectLst/>
                          <a:latin typeface="Calibri" panose="020F0502020204030204" pitchFamily="34" charset="0"/>
                        </a:rPr>
                        <a:t>Residuals</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29</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5.36</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0.19</a:t>
                      </a:r>
                    </a:p>
                  </a:txBody>
                  <a:tcPr marL="9525" marR="9525" marT="9525"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681375839"/>
                  </a:ext>
                </a:extLst>
              </a:tr>
            </a:tbl>
          </a:graphicData>
        </a:graphic>
      </p:graphicFrame>
      <p:pic>
        <p:nvPicPr>
          <p:cNvPr id="322" name="Picture 321">
            <a:extLst>
              <a:ext uri="{FF2B5EF4-FFF2-40B4-BE49-F238E27FC236}">
                <a16:creationId xmlns:a16="http://schemas.microsoft.com/office/drawing/2014/main" id="{5697BBED-8528-4784-8711-FA894E30471D}"/>
              </a:ext>
            </a:extLst>
          </p:cNvPr>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15936748" y="36607752"/>
            <a:ext cx="4035826" cy="1595188"/>
          </a:xfrm>
          <a:prstGeom prst="rect">
            <a:avLst/>
          </a:prstGeom>
          <a:noFill/>
          <a:extLst>
            <a:ext uri="{909E8E84-426E-40DD-AFC4-6F175D3DCCD1}">
              <a14:hiddenFill xmlns:a14="http://schemas.microsoft.com/office/drawing/2010/main">
                <a:solidFill>
                  <a:srgbClr val="FFFFFF"/>
                </a:solidFill>
              </a14:hiddenFill>
            </a:ext>
          </a:extLst>
        </p:spPr>
      </p:pic>
      <p:pic>
        <p:nvPicPr>
          <p:cNvPr id="311" name="Picture 310" descr="Text&#10;&#10;Description automatically generated">
            <a:extLst>
              <a:ext uri="{FF2B5EF4-FFF2-40B4-BE49-F238E27FC236}">
                <a16:creationId xmlns:a16="http://schemas.microsoft.com/office/drawing/2014/main" id="{19E85297-4BE6-42D1-8F67-00B9032F2889}"/>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26206092" y="38491989"/>
            <a:ext cx="2893205" cy="581534"/>
          </a:xfrm>
          <a:prstGeom prst="rect">
            <a:avLst/>
          </a:prstGeom>
        </p:spPr>
      </p:pic>
      <p:pic>
        <p:nvPicPr>
          <p:cNvPr id="312" name="Picture 2" descr="Signature Science (@SigSci) | Twitter">
            <a:extLst>
              <a:ext uri="{FF2B5EF4-FFF2-40B4-BE49-F238E27FC236}">
                <a16:creationId xmlns:a16="http://schemas.microsoft.com/office/drawing/2014/main" id="{829CF313-77D1-4D74-990B-18141943489C}"/>
              </a:ext>
            </a:extLst>
          </p:cNvPr>
          <p:cNvPicPr>
            <a:picLocks noChangeAspect="1" noChangeArrowheads="1"/>
          </p:cNvPicPr>
          <p:nvPr/>
        </p:nvPicPr>
        <p:blipFill rotWithShape="1">
          <a:blip r:embed="rId23">
            <a:extLst>
              <a:ext uri="{28A0092B-C50C-407E-A947-70E740481C1C}">
                <a14:useLocalDpi xmlns:a14="http://schemas.microsoft.com/office/drawing/2010/main" val="0"/>
              </a:ext>
            </a:extLst>
          </a:blip>
          <a:srcRect t="34096" r="1036" b="33904"/>
          <a:stretch/>
        </p:blipFill>
        <p:spPr bwMode="auto">
          <a:xfrm>
            <a:off x="29051492" y="36943344"/>
            <a:ext cx="2857595" cy="924004"/>
          </a:xfrm>
          <a:prstGeom prst="rect">
            <a:avLst/>
          </a:prstGeom>
          <a:noFill/>
          <a:extLst>
            <a:ext uri="{909E8E84-426E-40DD-AFC4-6F175D3DCCD1}">
              <a14:hiddenFill xmlns:a14="http://schemas.microsoft.com/office/drawing/2010/main">
                <a:solidFill>
                  <a:srgbClr val="FFFFFF"/>
                </a:solidFill>
              </a14:hiddenFill>
            </a:ext>
          </a:extLst>
        </p:spPr>
      </p:pic>
      <p:pic>
        <p:nvPicPr>
          <p:cNvPr id="313" name="Picture 312">
            <a:extLst>
              <a:ext uri="{FF2B5EF4-FFF2-40B4-BE49-F238E27FC236}">
                <a16:creationId xmlns:a16="http://schemas.microsoft.com/office/drawing/2014/main" id="{D6B809E0-315C-454C-8E48-2DD5C1C89BFD}"/>
              </a:ext>
            </a:extLst>
          </p:cNvPr>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20388461" y="36743359"/>
            <a:ext cx="1323975" cy="1323975"/>
          </a:xfrm>
          <a:prstGeom prst="rect">
            <a:avLst/>
          </a:prstGeom>
        </p:spPr>
      </p:pic>
      <p:pic>
        <p:nvPicPr>
          <p:cNvPr id="314" name="Picture 313">
            <a:extLst>
              <a:ext uri="{FF2B5EF4-FFF2-40B4-BE49-F238E27FC236}">
                <a16:creationId xmlns:a16="http://schemas.microsoft.com/office/drawing/2014/main" id="{6D4A5A24-9210-4321-948C-C1E1A0B9EA45}"/>
              </a:ext>
            </a:extLst>
          </p:cNvPr>
          <p:cNvPicPr>
            <a:picLocks noChangeAspect="1"/>
          </p:cNvPicPr>
          <p:nvPr/>
        </p:nvPicPr>
        <p:blipFill>
          <a:blip r:embed="rId25">
            <a:alphaModFix/>
          </a:blip>
          <a:stretch>
            <a:fillRect/>
          </a:stretch>
        </p:blipFill>
        <p:spPr>
          <a:xfrm>
            <a:off x="22128323" y="36849596"/>
            <a:ext cx="1627970" cy="1111500"/>
          </a:xfrm>
          <a:prstGeom prst="rect">
            <a:avLst/>
          </a:prstGeom>
          <a:noFill/>
        </p:spPr>
      </p:pic>
      <p:pic>
        <p:nvPicPr>
          <p:cNvPr id="315" name="Picture 8" descr="Inscripta - Crunchbase Company Profile &amp; Funding">
            <a:extLst>
              <a:ext uri="{FF2B5EF4-FFF2-40B4-BE49-F238E27FC236}">
                <a16:creationId xmlns:a16="http://schemas.microsoft.com/office/drawing/2014/main" id="{E1B277BD-BADB-4DAD-BD66-E48B246DA241}"/>
              </a:ext>
            </a:extLst>
          </p:cNvPr>
          <p:cNvPicPr>
            <a:picLocks noChangeAspect="1" noChangeArrowheads="1"/>
          </p:cNvPicPr>
          <p:nvPr/>
        </p:nvPicPr>
        <p:blipFill rotWithShape="1">
          <a:blip r:embed="rId26">
            <a:extLst>
              <a:ext uri="{28A0092B-C50C-407E-A947-70E740481C1C}">
                <a14:useLocalDpi xmlns:a14="http://schemas.microsoft.com/office/drawing/2010/main" val="0"/>
              </a:ext>
            </a:extLst>
          </a:blip>
          <a:srcRect l="-4830" t="39573" r="-4333" b="36577"/>
          <a:stretch/>
        </p:blipFill>
        <p:spPr bwMode="auto">
          <a:xfrm>
            <a:off x="21946434" y="38360745"/>
            <a:ext cx="3863337" cy="844023"/>
          </a:xfrm>
          <a:prstGeom prst="rect">
            <a:avLst/>
          </a:prstGeom>
          <a:noFill/>
          <a:extLst>
            <a:ext uri="{909E8E84-426E-40DD-AFC4-6F175D3DCCD1}">
              <a14:hiddenFill xmlns:a14="http://schemas.microsoft.com/office/drawing/2010/main">
                <a:solidFill>
                  <a:srgbClr val="FFFFFF"/>
                </a:solidFill>
              </a14:hiddenFill>
            </a:ext>
          </a:extLst>
        </p:spPr>
      </p:pic>
      <p:pic>
        <p:nvPicPr>
          <p:cNvPr id="317" name="Picture 10" descr="Symbols of NASA | NASA">
            <a:extLst>
              <a:ext uri="{FF2B5EF4-FFF2-40B4-BE49-F238E27FC236}">
                <a16:creationId xmlns:a16="http://schemas.microsoft.com/office/drawing/2014/main" id="{F2254461-1302-4CE7-A5CD-724896CE7672}"/>
              </a:ext>
            </a:extLst>
          </p:cNvPr>
          <p:cNvPicPr>
            <a:picLocks noChangeAspect="1" noChangeArrowheads="1"/>
          </p:cNvPicPr>
          <p:nvPr/>
        </p:nvPicPr>
        <p:blipFill rotWithShape="1">
          <a:blip r:embed="rId27">
            <a:extLst>
              <a:ext uri="{28A0092B-C50C-407E-A947-70E740481C1C}">
                <a14:useLocalDpi xmlns:a14="http://schemas.microsoft.com/office/drawing/2010/main" val="0"/>
              </a:ext>
            </a:extLst>
          </a:blip>
          <a:srcRect l="18720" t="6900" r="21266"/>
          <a:stretch/>
        </p:blipFill>
        <p:spPr bwMode="auto">
          <a:xfrm>
            <a:off x="26817822" y="36700353"/>
            <a:ext cx="1817784" cy="1409987"/>
          </a:xfrm>
          <a:prstGeom prst="rect">
            <a:avLst/>
          </a:prstGeom>
          <a:noFill/>
          <a:extLst>
            <a:ext uri="{909E8E84-426E-40DD-AFC4-6F175D3DCCD1}">
              <a14:hiddenFill xmlns:a14="http://schemas.microsoft.com/office/drawing/2010/main">
                <a:solidFill>
                  <a:srgbClr val="FFFFFF"/>
                </a:solidFill>
              </a14:hiddenFill>
            </a:ext>
          </a:extLst>
        </p:spPr>
      </p:pic>
      <p:pic>
        <p:nvPicPr>
          <p:cNvPr id="318" name="Picture 12" descr="Rice University Logo | University logo, Rice university, Rice college">
            <a:extLst>
              <a:ext uri="{FF2B5EF4-FFF2-40B4-BE49-F238E27FC236}">
                <a16:creationId xmlns:a16="http://schemas.microsoft.com/office/drawing/2014/main" id="{287A0A89-9B33-44FB-AA4B-4674F2DB504C}"/>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24172180" y="36994443"/>
            <a:ext cx="2229755" cy="821807"/>
          </a:xfrm>
          <a:prstGeom prst="rect">
            <a:avLst/>
          </a:prstGeom>
          <a:noFill/>
          <a:extLst>
            <a:ext uri="{909E8E84-426E-40DD-AFC4-6F175D3DCCD1}">
              <a14:hiddenFill xmlns:a14="http://schemas.microsoft.com/office/drawing/2010/main">
                <a:solidFill>
                  <a:srgbClr val="FFFFFF"/>
                </a:solidFill>
              </a14:hiddenFill>
            </a:ext>
          </a:extLst>
        </p:spPr>
      </p:pic>
      <p:pic>
        <p:nvPicPr>
          <p:cNvPr id="319" name="Picture 16" descr="Software - TACC User Portal">
            <a:extLst>
              <a:ext uri="{FF2B5EF4-FFF2-40B4-BE49-F238E27FC236}">
                <a16:creationId xmlns:a16="http://schemas.microsoft.com/office/drawing/2014/main" id="{61D56C59-C5FD-49F5-B589-60949B6089CB}"/>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16330918" y="38166630"/>
            <a:ext cx="1232252" cy="1232252"/>
          </a:xfrm>
          <a:prstGeom prst="rect">
            <a:avLst/>
          </a:prstGeom>
          <a:noFill/>
          <a:extLst>
            <a:ext uri="{909E8E84-426E-40DD-AFC4-6F175D3DCCD1}">
              <a14:hiddenFill xmlns:a14="http://schemas.microsoft.com/office/drawing/2010/main">
                <a:solidFill>
                  <a:srgbClr val="FFFFFF"/>
                </a:solidFill>
              </a14:hiddenFill>
            </a:ext>
          </a:extLst>
        </p:spPr>
      </p:pic>
      <p:pic>
        <p:nvPicPr>
          <p:cNvPr id="320" name="Picture 18" descr="Our Look | Official Institute Brand">
            <a:extLst>
              <a:ext uri="{FF2B5EF4-FFF2-40B4-BE49-F238E27FC236}">
                <a16:creationId xmlns:a16="http://schemas.microsoft.com/office/drawing/2014/main" id="{526950DA-C0E0-4166-9EEE-EA78751DF40F}"/>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17959491" y="38353325"/>
            <a:ext cx="3590622" cy="858862"/>
          </a:xfrm>
          <a:prstGeom prst="rect">
            <a:avLst/>
          </a:prstGeom>
          <a:noFill/>
          <a:extLst>
            <a:ext uri="{909E8E84-426E-40DD-AFC4-6F175D3DCCD1}">
              <a14:hiddenFill xmlns:a14="http://schemas.microsoft.com/office/drawing/2010/main">
                <a:solidFill>
                  <a:srgbClr val="FFFFFF"/>
                </a:solidFill>
              </a14:hiddenFill>
            </a:ext>
          </a:extLst>
        </p:spPr>
      </p:pic>
      <p:pic>
        <p:nvPicPr>
          <p:cNvPr id="321" name="Picture 20" descr="Owler Reports - DNAnexus: Announcing the Launch of DNAnexus Apollo, a  Powerful New Platform for Clinico-Genomic Data, Providing Valuable Insight  into Actionable Biomarkers and Targets">
            <a:extLst>
              <a:ext uri="{FF2B5EF4-FFF2-40B4-BE49-F238E27FC236}">
                <a16:creationId xmlns:a16="http://schemas.microsoft.com/office/drawing/2014/main" id="{C502001F-500F-424F-A469-569D13CD89B0}"/>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29495618" y="38569936"/>
            <a:ext cx="2413469" cy="425640"/>
          </a:xfrm>
          <a:prstGeom prst="rect">
            <a:avLst/>
          </a:prstGeom>
          <a:noFill/>
          <a:extLst>
            <a:ext uri="{909E8E84-426E-40DD-AFC4-6F175D3DCCD1}">
              <a14:hiddenFill xmlns:a14="http://schemas.microsoft.com/office/drawing/2010/main">
                <a:solidFill>
                  <a:srgbClr val="FFFFFF"/>
                </a:solidFill>
              </a14:hiddenFill>
            </a:ext>
          </a:extLst>
        </p:spPr>
      </p:pic>
      <p:sp>
        <p:nvSpPr>
          <p:cNvPr id="323" name="Rectangle 749">
            <a:extLst>
              <a:ext uri="{FF2B5EF4-FFF2-40B4-BE49-F238E27FC236}">
                <a16:creationId xmlns:a16="http://schemas.microsoft.com/office/drawing/2014/main" id="{DE458A5C-F5DA-4953-8BDE-601248F35D39}"/>
              </a:ext>
            </a:extLst>
          </p:cNvPr>
          <p:cNvSpPr>
            <a:spLocks noChangeArrowheads="1"/>
          </p:cNvSpPr>
          <p:nvPr/>
        </p:nvSpPr>
        <p:spPr bwMode="auto">
          <a:xfrm>
            <a:off x="16033805" y="35451691"/>
            <a:ext cx="15986407"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ACKNOWLEDGMENTS</a:t>
            </a:r>
          </a:p>
        </p:txBody>
      </p:sp>
      <p:sp>
        <p:nvSpPr>
          <p:cNvPr id="324" name="TextBox 323">
            <a:extLst>
              <a:ext uri="{FF2B5EF4-FFF2-40B4-BE49-F238E27FC236}">
                <a16:creationId xmlns:a16="http://schemas.microsoft.com/office/drawing/2014/main" id="{D8C49360-BB96-449C-A208-08C417D16F37}"/>
              </a:ext>
            </a:extLst>
          </p:cNvPr>
          <p:cNvSpPr txBox="1"/>
          <p:nvPr/>
        </p:nvSpPr>
        <p:spPr>
          <a:xfrm>
            <a:off x="22613748" y="19289568"/>
            <a:ext cx="9054317" cy="1477328"/>
          </a:xfrm>
          <a:prstGeom prst="rect">
            <a:avLst/>
          </a:prstGeom>
          <a:noFill/>
        </p:spPr>
        <p:txBody>
          <a:bodyPr wrap="square">
            <a:spAutoFit/>
          </a:bodyPr>
          <a:lstStyle/>
          <a:p>
            <a:pPr algn="just" fontAlgn="b"/>
            <a:r>
              <a:rPr lang="en-US" sz="1800" b="1" dirty="0">
                <a:effectLst/>
                <a:latin typeface="Calibri" panose="020F0502020204030204" pitchFamily="34" charset="0"/>
                <a:ea typeface="Times New Roman" panose="02020603050405020304" pitchFamily="18" charset="0"/>
                <a:cs typeface="Calibri" panose="020F0502020204030204" pitchFamily="34" charset="0"/>
              </a:rPr>
              <a:t>Table 4</a:t>
            </a:r>
            <a:r>
              <a:rPr lang="en-US" sz="1800" b="1" dirty="0">
                <a:latin typeface="Calibri" panose="020F0502020204030204" pitchFamily="34" charset="0"/>
                <a:ea typeface="Times New Roman" panose="02020603050405020304" pitchFamily="18" charset="0"/>
                <a:cs typeface="Calibri" panose="020F0502020204030204" pitchFamily="34" charset="0"/>
              </a:rPr>
              <a:t>.</a:t>
            </a:r>
            <a:r>
              <a:rPr lang="en-US" sz="1800" dirty="0">
                <a:latin typeface="Calibri" panose="020F0502020204030204" pitchFamily="34" charset="0"/>
                <a:ea typeface="Times New Roman" panose="02020603050405020304" pitchFamily="18" charset="0"/>
                <a:cs typeface="Calibri" panose="020F0502020204030204" pitchFamily="34" charset="0"/>
              </a:rPr>
              <a:t> Predicted survival outcome using unsupervised machine learning Dirichlet Multinomial mixture clustering of BALF metatranscriptome gene ontology counts. </a:t>
            </a:r>
            <a:r>
              <a:rPr lang="en-US" sz="1800" b="1" dirty="0">
                <a:latin typeface="Calibri" panose="020F0502020204030204" pitchFamily="34" charset="0"/>
                <a:ea typeface="Times New Roman" panose="02020603050405020304" pitchFamily="18" charset="0"/>
                <a:cs typeface="Calibri" panose="020F0502020204030204" pitchFamily="34" charset="0"/>
              </a:rPr>
              <a:t>A) </a:t>
            </a:r>
            <a:r>
              <a:rPr lang="en-US" sz="1800" i="0" u="none" strike="noStrike" dirty="0">
                <a:solidFill>
                  <a:srgbClr val="000000"/>
                </a:solidFill>
                <a:effectLst/>
                <a:latin typeface="Calibri" panose="020F0502020204030204" pitchFamily="34" charset="0"/>
              </a:rPr>
              <a:t>Analysis of Variance (ANOVA) </a:t>
            </a:r>
            <a:r>
              <a:rPr lang="en-US" sz="1800" dirty="0">
                <a:solidFill>
                  <a:srgbClr val="000000"/>
                </a:solidFill>
                <a:latin typeface="Calibri" panose="020F0502020204030204" pitchFamily="34" charset="0"/>
              </a:rPr>
              <a:t>s</a:t>
            </a:r>
            <a:r>
              <a:rPr lang="en-US" sz="1800" dirty="0">
                <a:latin typeface="Calibri" panose="020F0502020204030204" pitchFamily="34" charset="0"/>
                <a:ea typeface="Times New Roman" panose="02020603050405020304" pitchFamily="18" charset="0"/>
                <a:cs typeface="Calibri" panose="020F0502020204030204" pitchFamily="34" charset="0"/>
              </a:rPr>
              <a:t>howing a statistically significant relationship</a:t>
            </a:r>
            <a:r>
              <a:rPr lang="en-US" sz="18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between disease outcome and DMM cluster </a:t>
            </a:r>
            <a:r>
              <a:rPr lang="en-US" sz="1800" b="1" i="0" u="none" strike="noStrike" dirty="0">
                <a:solidFill>
                  <a:srgbClr val="000000"/>
                </a:solidFill>
                <a:effectLst/>
                <a:latin typeface="Calibri" panose="020F0502020204030204" pitchFamily="34" charset="0"/>
              </a:rPr>
              <a:t>B)</a:t>
            </a:r>
            <a:r>
              <a:rPr lang="en-US" sz="1800" i="0" u="none" strike="noStrike" dirty="0">
                <a:solidFill>
                  <a:srgbClr val="000000"/>
                </a:solidFill>
                <a:effectLst/>
                <a:latin typeface="Calibri" panose="020F0502020204030204" pitchFamily="34" charset="0"/>
              </a:rPr>
              <a:t> </a:t>
            </a:r>
            <a:r>
              <a:rPr lang="en-US" sz="1800" i="0" u="none" strike="noStrike" dirty="0" err="1">
                <a:solidFill>
                  <a:srgbClr val="000000"/>
                </a:solidFill>
                <a:effectLst/>
                <a:latin typeface="Calibri" panose="020F0502020204030204" pitchFamily="34" charset="0"/>
              </a:rPr>
              <a:t>Posthoc</a:t>
            </a:r>
            <a:r>
              <a:rPr lang="en-US" sz="1800" b="1" i="0" u="none" strike="noStrike" dirty="0">
                <a:solidFill>
                  <a:srgbClr val="000000"/>
                </a:solidFill>
                <a:effectLst/>
                <a:latin typeface="Calibri" panose="020F0502020204030204" pitchFamily="34" charset="0"/>
              </a:rPr>
              <a:t> </a:t>
            </a:r>
            <a:r>
              <a:rPr lang="en-US" sz="1800" i="0" u="none" strike="noStrike" dirty="0">
                <a:solidFill>
                  <a:srgbClr val="000000"/>
                </a:solidFill>
                <a:effectLst/>
                <a:latin typeface="Calibri" panose="020F0502020204030204" pitchFamily="34" charset="0"/>
              </a:rPr>
              <a:t>Tukey multiple comparisons of means test using 95% CI showing significance when comparing survived vs deceased cohorts.</a:t>
            </a:r>
          </a:p>
        </p:txBody>
      </p:sp>
      <p:sp>
        <p:nvSpPr>
          <p:cNvPr id="2067" name="TextBox 2066">
            <a:extLst>
              <a:ext uri="{FF2B5EF4-FFF2-40B4-BE49-F238E27FC236}">
                <a16:creationId xmlns:a16="http://schemas.microsoft.com/office/drawing/2014/main" id="{0D680036-81B0-4933-8F83-5DF6CFB08519}"/>
              </a:ext>
            </a:extLst>
          </p:cNvPr>
          <p:cNvSpPr txBox="1"/>
          <p:nvPr/>
        </p:nvSpPr>
        <p:spPr>
          <a:xfrm>
            <a:off x="16011159" y="40297059"/>
            <a:ext cx="5489796" cy="2862322"/>
          </a:xfrm>
          <a:prstGeom prst="rect">
            <a:avLst/>
          </a:prstGeom>
          <a:noFill/>
        </p:spPr>
        <p:txBody>
          <a:bodyPr wrap="square" rtlCol="0">
            <a:spAutoFit/>
          </a:bodyPr>
          <a:lstStyle/>
          <a:p>
            <a:pPr algn="just"/>
            <a:r>
              <a:rPr lang="en-US" sz="1500" dirty="0">
                <a:latin typeface="Arial Rounded MT Bold" panose="020F0704030504030204" pitchFamily="34" charset="0"/>
              </a:rPr>
              <a:t>This project was supported by NIH NICHD : T32 HD098068 (M.J.). Additional time and support for the analysis was provided from Dr. Mike Lee at NASA / Blue Marble Space Institute of Science, Mrs. Viktoria </a:t>
            </a:r>
            <a:r>
              <a:rPr lang="en-US" sz="1500" dirty="0" err="1">
                <a:latin typeface="Arial Rounded MT Bold" panose="020F0704030504030204" pitchFamily="34" charset="0"/>
              </a:rPr>
              <a:t>Zaksas</a:t>
            </a:r>
            <a:r>
              <a:rPr lang="en-US" sz="1500" dirty="0">
                <a:latin typeface="Arial Rounded MT Bold" panose="020F0704030504030204" pitchFamily="34" charset="0"/>
              </a:rPr>
              <a:t> at the University of Chicago, Mrs. Kristen Curry and Dr. Todd </a:t>
            </a:r>
            <a:r>
              <a:rPr lang="en-US" sz="1500" dirty="0" err="1">
                <a:latin typeface="Arial Rounded MT Bold" panose="020F0704030504030204" pitchFamily="34" charset="0"/>
              </a:rPr>
              <a:t>Treangen</a:t>
            </a:r>
            <a:r>
              <a:rPr lang="en-US" sz="1500" dirty="0">
                <a:latin typeface="Arial Rounded MT Bold" panose="020F0704030504030204" pitchFamily="34" charset="0"/>
              </a:rPr>
              <a:t> </a:t>
            </a:r>
            <a:r>
              <a:rPr lang="en-US" sz="1500" dirty="0" err="1">
                <a:latin typeface="Arial Rounded MT Bold" panose="020F0704030504030204" pitchFamily="34" charset="0"/>
              </a:rPr>
              <a:t>Trainjen</a:t>
            </a:r>
            <a:r>
              <a:rPr lang="en-US" sz="1500" dirty="0">
                <a:latin typeface="Arial Rounded MT Bold" panose="020F0704030504030204" pitchFamily="34" charset="0"/>
              </a:rPr>
              <a:t> at Rice University, and by the COV-IRT microbial subgroup team leader Dr. Krista </a:t>
            </a:r>
            <a:r>
              <a:rPr lang="en-US" sz="1500" dirty="0" err="1">
                <a:latin typeface="Arial Rounded MT Bold" panose="020F0704030504030204" pitchFamily="34" charset="0"/>
              </a:rPr>
              <a:t>Ternus</a:t>
            </a:r>
            <a:r>
              <a:rPr lang="en-US" sz="1500" dirty="0">
                <a:latin typeface="Arial Rounded MT Bold" panose="020F0704030504030204" pitchFamily="34" charset="0"/>
              </a:rPr>
              <a:t> at Signature science. We would also like to thank the Texas Advanced Computing Center (TACC) at The University of Texas at Austin for providing HPC resources that have contributed to the research results reported.</a:t>
            </a:r>
          </a:p>
          <a:p>
            <a:pPr algn="just"/>
            <a:endParaRPr lang="en-US" sz="1500" dirty="0">
              <a:latin typeface="Arial Rounded MT Bold" panose="020F0704030504030204" pitchFamily="34" charset="0"/>
            </a:endParaRPr>
          </a:p>
        </p:txBody>
      </p:sp>
      <p:sp>
        <p:nvSpPr>
          <p:cNvPr id="331" name="Rectangle 749">
            <a:extLst>
              <a:ext uri="{FF2B5EF4-FFF2-40B4-BE49-F238E27FC236}">
                <a16:creationId xmlns:a16="http://schemas.microsoft.com/office/drawing/2014/main" id="{D4AC132A-9DF3-4856-AB08-22F0DC4F2F26}"/>
              </a:ext>
            </a:extLst>
          </p:cNvPr>
          <p:cNvSpPr>
            <a:spLocks noChangeArrowheads="1"/>
          </p:cNvSpPr>
          <p:nvPr/>
        </p:nvSpPr>
        <p:spPr bwMode="auto">
          <a:xfrm>
            <a:off x="26085789" y="30442437"/>
            <a:ext cx="582329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SIGNIFICANCE</a:t>
            </a:r>
          </a:p>
        </p:txBody>
      </p:sp>
      <p:sp>
        <p:nvSpPr>
          <p:cNvPr id="333" name="TextBox 332">
            <a:extLst>
              <a:ext uri="{FF2B5EF4-FFF2-40B4-BE49-F238E27FC236}">
                <a16:creationId xmlns:a16="http://schemas.microsoft.com/office/drawing/2014/main" id="{1ABF26E7-AB40-438C-9CCE-E7CB09126874}"/>
              </a:ext>
            </a:extLst>
          </p:cNvPr>
          <p:cNvSpPr txBox="1"/>
          <p:nvPr/>
        </p:nvSpPr>
        <p:spPr>
          <a:xfrm>
            <a:off x="26080842" y="31657558"/>
            <a:ext cx="5819606" cy="3749744"/>
          </a:xfrm>
          <a:prstGeom prst="rect">
            <a:avLst/>
          </a:prstGeom>
          <a:noFill/>
        </p:spPr>
        <p:txBody>
          <a:bodyPr wrap="square">
            <a:spAutoFit/>
          </a:bodyPr>
          <a:lstStyle/>
          <a:p>
            <a:pPr marL="285750" marR="0" indent="-285750" algn="just">
              <a:spcBef>
                <a:spcPts val="0"/>
              </a:spcBef>
              <a:spcAft>
                <a:spcPts val="800"/>
              </a:spcAft>
              <a:buFont typeface="Arial" panose="020B0604020202020204" pitchFamily="34" charset="0"/>
              <a:buChar char="•"/>
            </a:pPr>
            <a:r>
              <a:rPr lang="en-US" sz="2100" b="1" dirty="0">
                <a:effectLst/>
                <a:latin typeface="Calibri" panose="020F0502020204030204" pitchFamily="34" charset="0"/>
                <a:ea typeface="Calibri" panose="020F0502020204030204" pitchFamily="34" charset="0"/>
                <a:cs typeface="Calibri" panose="020F0502020204030204" pitchFamily="34" charset="0"/>
              </a:rPr>
              <a:t>This study identified significant taxonomic and functional differences in BALF metatranscriptomes associated with COVID-19 disease and death.</a:t>
            </a:r>
          </a:p>
          <a:p>
            <a:pPr marL="285750" marR="0" indent="-285750" algn="just">
              <a:spcBef>
                <a:spcPts val="0"/>
              </a:spcBef>
              <a:spcAft>
                <a:spcPts val="800"/>
              </a:spcAft>
              <a:buFont typeface="Arial" panose="020B0604020202020204" pitchFamily="34" charset="0"/>
              <a:buChar char="•"/>
            </a:pPr>
            <a:r>
              <a:rPr lang="en-US" sz="2100" b="1" dirty="0">
                <a:effectLst/>
                <a:latin typeface="Calibri" panose="020F0502020204030204" pitchFamily="34" charset="0"/>
                <a:ea typeface="Calibri" panose="020F0502020204030204" pitchFamily="34" charset="0"/>
                <a:cs typeface="Calibri" panose="020F0502020204030204" pitchFamily="34" charset="0"/>
              </a:rPr>
              <a:t>By the nature of this analysis, </a:t>
            </a:r>
            <a:r>
              <a:rPr lang="en-US" sz="2100" b="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while this data does not </a:t>
            </a:r>
            <a:r>
              <a:rPr lang="en-US" sz="2100" b="1" dirty="0">
                <a:solidFill>
                  <a:srgbClr val="201F1E"/>
                </a:solidFill>
                <a:latin typeface="Calibri" panose="020F0502020204030204" pitchFamily="34" charset="0"/>
                <a:ea typeface="Calibri" panose="020F0502020204030204" pitchFamily="34" charset="0"/>
                <a:cs typeface="Calibri" panose="020F0502020204030204" pitchFamily="34" charset="0"/>
              </a:rPr>
              <a:t>address</a:t>
            </a:r>
            <a:r>
              <a:rPr lang="en-US" sz="2100" b="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 causality nor directionality of the association, it does</a:t>
            </a:r>
            <a:r>
              <a:rPr lang="en-US" sz="2100" b="1" dirty="0">
                <a:effectLst/>
                <a:latin typeface="Calibri" panose="020F0502020204030204" pitchFamily="34" charset="0"/>
                <a:ea typeface="Calibri" panose="020F0502020204030204" pitchFamily="34" charset="0"/>
                <a:cs typeface="Calibri" panose="020F0502020204030204" pitchFamily="34" charset="0"/>
              </a:rPr>
              <a:t> identify a significant relationship between the human microbiome and COVID-19 morbidity and mortality, in which the specific functions and taxa identified through this investigation warrant further study.</a:t>
            </a:r>
          </a:p>
        </p:txBody>
      </p:sp>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DDDDDD">
                <a:gamma/>
                <a:tint val="22353"/>
                <a:invGamma/>
              </a:srgbClr>
            </a:gs>
            <a:gs pos="100000">
              <a:srgbClr val="DDDDDD"/>
            </a:gs>
          </a:gsLst>
          <a:lin ang="5400000" scaled="1"/>
        </a:gra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3448050" rtl="0" eaLnBrk="1" fontAlgn="base" latinLnBrk="0" hangingPunct="1">
          <a:lnSpc>
            <a:spcPct val="100000"/>
          </a:lnSpc>
          <a:spcBef>
            <a:spcPct val="0"/>
          </a:spcBef>
          <a:spcAft>
            <a:spcPct val="0"/>
          </a:spcAft>
          <a:buClrTx/>
          <a:buSzTx/>
          <a:buFontTx/>
          <a:buNone/>
          <a:tabLst/>
          <a:defRPr kumimoji="0" lang="en-US" sz="32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gradFill rotWithShape="1">
          <a:gsLst>
            <a:gs pos="0">
              <a:srgbClr val="DDDDDD">
                <a:gamma/>
                <a:tint val="22353"/>
                <a:invGamma/>
              </a:srgbClr>
            </a:gs>
            <a:gs pos="100000">
              <a:srgbClr val="DDDDDD"/>
            </a:gs>
          </a:gsLst>
          <a:lin ang="5400000" scaled="1"/>
        </a:gra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3448050" rtl="0" eaLnBrk="1" fontAlgn="base" latinLnBrk="0" hangingPunct="1">
          <a:lnSpc>
            <a:spcPct val="100000"/>
          </a:lnSpc>
          <a:spcBef>
            <a:spcPct val="0"/>
          </a:spcBef>
          <a:spcAft>
            <a:spcPct val="0"/>
          </a:spcAft>
          <a:buClrTx/>
          <a:buSzTx/>
          <a:buFontTx/>
          <a:buNone/>
          <a:tabLst/>
          <a:defRPr kumimoji="0" lang="en-US" sz="32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76423</TotalTime>
  <Words>3147</Words>
  <Application>Microsoft Office PowerPoint</Application>
  <PresentationFormat>Custom</PresentationFormat>
  <Paragraphs>229</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Arial Rounded MT Bold</vt:lpstr>
      <vt:lpstr>Calibri</vt:lpstr>
      <vt:lpstr>Default Design</vt:lpstr>
      <vt:lpstr>PowerPoint Presentation</vt:lpstr>
    </vt:vector>
  </TitlesOfParts>
  <Company>Baylor College of Medicine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Van den Veyver, Ignatia Barbara</dc:creator>
  <cp:lastModifiedBy>Jochum, Michael D.</cp:lastModifiedBy>
  <cp:revision>1442</cp:revision>
  <cp:lastPrinted>2022-03-21T23:41:47Z</cp:lastPrinted>
  <dcterms:created xsi:type="dcterms:W3CDTF">2013-02-03T01:01:01Z</dcterms:created>
  <dcterms:modified xsi:type="dcterms:W3CDTF">2022-03-22T18:06:23Z</dcterms:modified>
</cp:coreProperties>
</file>